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1"/>
  </p:notesMasterIdLst>
  <p:sldIdLst>
    <p:sldId id="414" r:id="rId2"/>
    <p:sldId id="446" r:id="rId3"/>
    <p:sldId id="471" r:id="rId4"/>
    <p:sldId id="455" r:id="rId5"/>
    <p:sldId id="447" r:id="rId6"/>
    <p:sldId id="472" r:id="rId7"/>
    <p:sldId id="473" r:id="rId8"/>
    <p:sldId id="495" r:id="rId9"/>
    <p:sldId id="474" r:id="rId10"/>
    <p:sldId id="450" r:id="rId11"/>
    <p:sldId id="494" r:id="rId12"/>
    <p:sldId id="490" r:id="rId13"/>
    <p:sldId id="475" r:id="rId14"/>
    <p:sldId id="491" r:id="rId15"/>
    <p:sldId id="492" r:id="rId16"/>
    <p:sldId id="476" r:id="rId17"/>
    <p:sldId id="477" r:id="rId18"/>
    <p:sldId id="478" r:id="rId19"/>
    <p:sldId id="480" r:id="rId20"/>
    <p:sldId id="481" r:id="rId21"/>
    <p:sldId id="483" r:id="rId22"/>
    <p:sldId id="482" r:id="rId23"/>
    <p:sldId id="484" r:id="rId24"/>
    <p:sldId id="485" r:id="rId25"/>
    <p:sldId id="486" r:id="rId26"/>
    <p:sldId id="487" r:id="rId27"/>
    <p:sldId id="468" r:id="rId28"/>
    <p:sldId id="542" r:id="rId29"/>
    <p:sldId id="493" r:id="rId30"/>
  </p:sldIdLst>
  <p:sldSz cx="12192000" cy="6858000"/>
  <p:notesSz cx="6858000" cy="9144000"/>
  <p:embeddedFontLs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Segoe UI" panose="020B0502040204020203" pitchFamily="34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990099"/>
    <a:srgbClr val="CC00CC"/>
    <a:srgbClr val="FFD757"/>
    <a:srgbClr val="2E63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36" autoAdjust="0"/>
    <p:restoredTop sz="95388" autoAdjust="0"/>
  </p:normalViewPr>
  <p:slideViewPr>
    <p:cSldViewPr snapToGrid="0">
      <p:cViewPr varScale="1">
        <p:scale>
          <a:sx n="116" d="100"/>
          <a:sy n="116" d="100"/>
        </p:scale>
        <p:origin x="138" y="150"/>
      </p:cViewPr>
      <p:guideLst/>
    </p:cSldViewPr>
  </p:slideViewPr>
  <p:outlineViewPr>
    <p:cViewPr>
      <p:scale>
        <a:sx n="33" d="100"/>
        <a:sy n="33" d="100"/>
      </p:scale>
      <p:origin x="0" y="-47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rdon Stewart" userId="837d893a-4dcb-4e29-a355-44cceaa8c872" providerId="ADAL" clId="{0DC67F9D-852E-440F-9692-BFAE4876C5D4}"/>
    <pc:docChg chg="modSld">
      <pc:chgData name="Gordon Stewart" userId="837d893a-4dcb-4e29-a355-44cceaa8c872" providerId="ADAL" clId="{0DC67F9D-852E-440F-9692-BFAE4876C5D4}" dt="2022-01-10T08:56:43.201" v="278" actId="20577"/>
      <pc:docMkLst>
        <pc:docMk/>
      </pc:docMkLst>
      <pc:sldChg chg="modSp mod">
        <pc:chgData name="Gordon Stewart" userId="837d893a-4dcb-4e29-a355-44cceaa8c872" providerId="ADAL" clId="{0DC67F9D-852E-440F-9692-BFAE4876C5D4}" dt="2022-01-10T08:54:44.880" v="163" actId="6549"/>
        <pc:sldMkLst>
          <pc:docMk/>
          <pc:sldMk cId="2343546855" sldId="513"/>
        </pc:sldMkLst>
        <pc:spChg chg="mod">
          <ac:chgData name="Gordon Stewart" userId="837d893a-4dcb-4e29-a355-44cceaa8c872" providerId="ADAL" clId="{0DC67F9D-852E-440F-9692-BFAE4876C5D4}" dt="2022-01-10T08:54:44.880" v="163" actId="6549"/>
          <ac:spMkLst>
            <pc:docMk/>
            <pc:sldMk cId="2343546855" sldId="513"/>
            <ac:spMk id="3" creationId="{537C897C-B6D6-40B0-B3ED-D66F9B371CAE}"/>
          </ac:spMkLst>
        </pc:spChg>
      </pc:sldChg>
      <pc:sldChg chg="modSp mod">
        <pc:chgData name="Gordon Stewart" userId="837d893a-4dcb-4e29-a355-44cceaa8c872" providerId="ADAL" clId="{0DC67F9D-852E-440F-9692-BFAE4876C5D4}" dt="2022-01-10T08:56:43.201" v="278" actId="20577"/>
        <pc:sldMkLst>
          <pc:docMk/>
          <pc:sldMk cId="2604974745" sldId="515"/>
        </pc:sldMkLst>
        <pc:spChg chg="mod">
          <ac:chgData name="Gordon Stewart" userId="837d893a-4dcb-4e29-a355-44cceaa8c872" providerId="ADAL" clId="{0DC67F9D-852E-440F-9692-BFAE4876C5D4}" dt="2022-01-10T08:56:43.201" v="278" actId="20577"/>
          <ac:spMkLst>
            <pc:docMk/>
            <pc:sldMk cId="2604974745" sldId="515"/>
            <ac:spMk id="3" creationId="{537C897C-B6D6-40B0-B3ED-D66F9B371CAE}"/>
          </ac:spMkLst>
        </pc:spChg>
      </pc:sldChg>
    </pc:docChg>
  </pc:docChgLst>
</pc:chgInfo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201B1891-318B-4F5E-AAF7-2AA5452ECE5D}" type="datetimeFigureOut">
              <a:rPr lang="en-GB" smtClean="0"/>
              <a:pPr/>
              <a:t>11/02/2025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anose="020B0502040204020203" pitchFamily="34" charset="0"/>
              </a:defRPr>
            </a:lvl1pPr>
          </a:lstStyle>
          <a:p>
            <a:fld id="{02293574-B94E-4877-8EFB-99B364D8121B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4735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293574-B94E-4877-8EFB-99B364D8121B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9476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293574-B94E-4877-8EFB-99B364D8121B}" type="slidenum">
              <a:rPr lang="en-GB" smtClean="0"/>
              <a:pPr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2759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293574-B94E-4877-8EFB-99B364D8121B}" type="slidenum">
              <a:rPr lang="en-GB" smtClean="0"/>
              <a:pPr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3097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0B872-6C10-45CD-98F6-5B8859938430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550B8-16DB-4AA9-941B-C6B4E94408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150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242646"/>
            <a:ext cx="10515600" cy="4934317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0B872-6C10-45CD-98F6-5B8859938430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550B8-16DB-4AA9-941B-C6B4E9440868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35B37F4-2DC2-4F84-B685-5FCE9FCA9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61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5816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0B872-6C10-45CD-98F6-5B8859938430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550B8-16DB-4AA9-941B-C6B4E94408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2345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61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64492"/>
            <a:ext cx="10515600" cy="501247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Segoe UI" panose="020B0502040204020203" pitchFamily="34" charset="0"/>
              </a:defRPr>
            </a:lvl1pPr>
            <a:lvl2pPr>
              <a:defRPr sz="1800">
                <a:latin typeface="Segoe UI" panose="020B0502040204020203" pitchFamily="34" charset="0"/>
              </a:defRPr>
            </a:lvl2pPr>
            <a:lvl3pPr>
              <a:defRPr sz="1600">
                <a:latin typeface="Segoe UI" panose="020B0502040204020203" pitchFamily="34" charset="0"/>
              </a:defRPr>
            </a:lvl3pPr>
            <a:lvl4pPr>
              <a:defRPr sz="1400">
                <a:latin typeface="Segoe UI" panose="020B0502040204020203" pitchFamily="34" charset="0"/>
              </a:defRPr>
            </a:lvl4pPr>
            <a:lvl5pPr>
              <a:defRPr sz="1400">
                <a:latin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0B872-6C10-45CD-98F6-5B8859938430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550B8-16DB-4AA9-941B-C6B4E94408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28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0B872-6C10-45CD-98F6-5B8859938430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550B8-16DB-4AA9-941B-C6B4E94408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3172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Segoe UI" panose="020B0502040204020203" pitchFamily="34" charset="0"/>
              </a:defRPr>
            </a:lvl1pPr>
            <a:lvl2pPr>
              <a:defRPr sz="1800">
                <a:latin typeface="Segoe UI" panose="020B0502040204020203" pitchFamily="34" charset="0"/>
              </a:defRPr>
            </a:lvl2pPr>
            <a:lvl3pPr>
              <a:defRPr sz="1600">
                <a:latin typeface="Segoe UI" panose="020B0502040204020203" pitchFamily="34" charset="0"/>
              </a:defRPr>
            </a:lvl3pPr>
            <a:lvl4pPr>
              <a:defRPr sz="1400">
                <a:latin typeface="Segoe UI" panose="020B0502040204020203" pitchFamily="34" charset="0"/>
              </a:defRPr>
            </a:lvl4pPr>
            <a:lvl5pPr>
              <a:defRPr sz="1400">
                <a:latin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Segoe UI" panose="020B0502040204020203" pitchFamily="34" charset="0"/>
              </a:defRPr>
            </a:lvl1pPr>
            <a:lvl2pPr>
              <a:defRPr sz="1800">
                <a:latin typeface="Segoe UI" panose="020B0502040204020203" pitchFamily="34" charset="0"/>
              </a:defRPr>
            </a:lvl2pPr>
            <a:lvl3pPr>
              <a:defRPr sz="1600">
                <a:latin typeface="Segoe UI" panose="020B0502040204020203" pitchFamily="34" charset="0"/>
              </a:defRPr>
            </a:lvl3pPr>
            <a:lvl4pPr>
              <a:defRPr sz="1400">
                <a:latin typeface="Segoe UI" panose="020B0502040204020203" pitchFamily="34" charset="0"/>
              </a:defRPr>
            </a:lvl4pPr>
            <a:lvl5pPr>
              <a:defRPr sz="1400">
                <a:latin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0B872-6C10-45CD-98F6-5B8859938430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550B8-16DB-4AA9-941B-C6B4E94408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4638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Segoe UI" panose="020B0502040204020203" pitchFamily="34" charset="0"/>
              </a:defRPr>
            </a:lvl1pPr>
            <a:lvl2pPr>
              <a:defRPr sz="1800">
                <a:latin typeface="Segoe UI" panose="020B0502040204020203" pitchFamily="34" charset="0"/>
              </a:defRPr>
            </a:lvl2pPr>
            <a:lvl3pPr>
              <a:defRPr sz="1600">
                <a:latin typeface="Segoe UI" panose="020B0502040204020203" pitchFamily="34" charset="0"/>
              </a:defRPr>
            </a:lvl3pPr>
            <a:lvl4pPr>
              <a:defRPr sz="1400">
                <a:latin typeface="Segoe UI" panose="020B0502040204020203" pitchFamily="34" charset="0"/>
              </a:defRPr>
            </a:lvl4pPr>
            <a:lvl5pPr>
              <a:defRPr sz="1400">
                <a:latin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Segoe UI" panose="020B0502040204020203" pitchFamily="34" charset="0"/>
              </a:defRPr>
            </a:lvl1pPr>
            <a:lvl2pPr>
              <a:defRPr sz="1800">
                <a:latin typeface="Segoe UI" panose="020B0502040204020203" pitchFamily="34" charset="0"/>
              </a:defRPr>
            </a:lvl2pPr>
            <a:lvl3pPr>
              <a:defRPr sz="1600">
                <a:latin typeface="Segoe UI" panose="020B0502040204020203" pitchFamily="34" charset="0"/>
              </a:defRPr>
            </a:lvl3pPr>
            <a:lvl4pPr>
              <a:defRPr sz="1400">
                <a:latin typeface="Segoe UI" panose="020B0502040204020203" pitchFamily="34" charset="0"/>
              </a:defRPr>
            </a:lvl4pPr>
            <a:lvl5pPr>
              <a:defRPr sz="1400">
                <a:latin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0B872-6C10-45CD-98F6-5B8859938430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550B8-16DB-4AA9-941B-C6B4E94408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102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918EBE2D-3225-48EF-8799-A414F3C5B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616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9004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5910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Segoe UI" panose="020B0502040204020203" pitchFamily="34" charset="0"/>
              </a:defRPr>
            </a:lvl1pPr>
            <a:lvl2pPr>
              <a:defRPr sz="2800">
                <a:latin typeface="Segoe UI" panose="020B0502040204020203" pitchFamily="34" charset="0"/>
              </a:defRPr>
            </a:lvl2pPr>
            <a:lvl3pPr>
              <a:defRPr sz="2400">
                <a:latin typeface="Segoe UI" panose="020B0502040204020203" pitchFamily="34" charset="0"/>
              </a:defRPr>
            </a:lvl3pPr>
            <a:lvl4pPr>
              <a:defRPr sz="2000">
                <a:latin typeface="Segoe UI" panose="020B0502040204020203" pitchFamily="34" charset="0"/>
              </a:defRPr>
            </a:lvl4pPr>
            <a:lvl5pPr>
              <a:defRPr sz="2000">
                <a:latin typeface="Segoe UI" panose="020B05020402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0B872-6C10-45CD-98F6-5B8859938430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550B8-16DB-4AA9-941B-C6B4E94408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0738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>
                <a:latin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>
                <a:latin typeface="Segoe UI" panose="020B05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Segoe UI" panose="020B0502040204020203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0B872-6C10-45CD-98F6-5B8859938430}" type="datetimeFigureOut">
              <a:rPr lang="en-GB" smtClean="0"/>
              <a:t>11/02/2025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550B8-16DB-4AA9-941B-C6B4E94408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852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66400"/>
            <a:ext cx="10515600" cy="5011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62D0B872-6C10-45CD-98F6-5B8859938430}" type="datetimeFigureOut">
              <a:rPr lang="en-GB" smtClean="0"/>
              <a:pPr/>
              <a:t>11/02/2025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</a:defRPr>
            </a:lvl1pPr>
          </a:lstStyle>
          <a:p>
            <a:fld id="{E00550B8-16DB-4AA9-941B-C6B4E9440868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3462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Segoe UI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ldp.org/LDP/Bash-Beginners-Guide/html/Bash-Beginners-Guide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ldp.org/LDP/abs/html/index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8797" y="211544"/>
            <a:ext cx="10174406" cy="1890397"/>
          </a:xfrm>
          <a:effectLst>
            <a:glow rad="50800">
              <a:schemeClr val="bg1"/>
            </a:glow>
          </a:effectLst>
          <a:scene3d>
            <a:camera prst="orthographicFront"/>
            <a:lightRig rig="threePt" dir="t"/>
          </a:scene3d>
          <a:sp3d/>
        </p:spPr>
        <p:txBody>
          <a:bodyPr>
            <a:normAutofit/>
          </a:bodyPr>
          <a:lstStyle/>
          <a:p>
            <a:r>
              <a:rPr lang="en-GB" sz="2800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P2T 2025: Linux Lecture 4</a:t>
            </a:r>
            <a:b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</a:br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Bash Scripting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7000" y="5500048"/>
            <a:ext cx="6858000" cy="1276065"/>
          </a:xfrm>
          <a:effectLst/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GB" dirty="0">
                <a:effectLst>
                  <a:glow rad="12700">
                    <a:schemeClr val="bg1"/>
                  </a:glow>
                </a:effectLst>
              </a:rPr>
              <a:t>Dr Gordon Stewart</a:t>
            </a:r>
          </a:p>
          <a:p>
            <a:pPr>
              <a:spcBef>
                <a:spcPts val="600"/>
              </a:spcBef>
            </a:pPr>
            <a:r>
              <a:rPr lang="en-GB" dirty="0">
                <a:effectLst>
                  <a:glow rad="12700">
                    <a:schemeClr val="bg1"/>
                  </a:glow>
                </a:effectLst>
              </a:rPr>
              <a:t>Room 427, Kelvin Building</a:t>
            </a:r>
          </a:p>
          <a:p>
            <a:pPr>
              <a:spcBef>
                <a:spcPts val="600"/>
              </a:spcBef>
            </a:pPr>
            <a:r>
              <a:rPr lang="en-GB" dirty="0">
                <a:effectLst>
                  <a:glow rad="12700">
                    <a:schemeClr val="bg1"/>
                  </a:glow>
                </a:effectLst>
              </a:rPr>
              <a:t>gordon.stewart@glasgow.ac.uk</a:t>
            </a:r>
          </a:p>
        </p:txBody>
      </p:sp>
      <p:pic>
        <p:nvPicPr>
          <p:cNvPr id="1026" name="Picture 2" descr="xkcd: Automation&#10;https://xkcd.com/1319">
            <a:extLst>
              <a:ext uri="{FF2B5EF4-FFF2-40B4-BE49-F238E27FC236}">
                <a16:creationId xmlns:a16="http://schemas.microsoft.com/office/drawing/2014/main" id="{B624E5B3-5155-4997-BE0A-D824CDDE1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275" y="2120774"/>
            <a:ext cx="3219450" cy="325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0C12DD-9DDB-4FEF-BC26-187EAC64E2D8}"/>
              </a:ext>
            </a:extLst>
          </p:cNvPr>
          <p:cNvSpPr txBox="1"/>
          <p:nvPr/>
        </p:nvSpPr>
        <p:spPr>
          <a:xfrm rot="5400000">
            <a:off x="7208154" y="4751111"/>
            <a:ext cx="1210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latin typeface="Segoe UI" panose="020B0502040204020203" pitchFamily="34" charset="0"/>
              </a:rPr>
              <a:t>https://xkcd.com/1319</a:t>
            </a:r>
          </a:p>
        </p:txBody>
      </p:sp>
    </p:spTree>
    <p:extLst>
      <p:ext uri="{BB962C8B-B14F-4D97-AF65-F5344CB8AC3E}">
        <p14:creationId xmlns:p14="http://schemas.microsoft.com/office/powerpoint/2010/main" val="1977685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A simple Bash script: what does it do?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6386384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~/examples/p2t/linux/Lecture04/script1.sh</a:t>
            </a:r>
            <a:endParaRPr lang="en-GB" sz="2000" b="1" dirty="0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GB" sz="2000" b="1" dirty="0">
                <a:latin typeface="Consolas" panose="020B0609020204030204" pitchFamily="49" charset="0"/>
              </a:rPr>
              <a:t>echo</a:t>
            </a:r>
            <a:r>
              <a:rPr lang="en-GB" sz="2000" dirty="0"/>
              <a:t> is used to print out text and the value of variables</a:t>
            </a:r>
          </a:p>
          <a:p>
            <a:pPr>
              <a:lnSpc>
                <a:spcPct val="100000"/>
              </a:lnSpc>
            </a:pPr>
            <a:r>
              <a:rPr lang="en-GB" dirty="0"/>
              <a:t>Invokes </a:t>
            </a:r>
            <a:r>
              <a:rPr lang="en-GB" b="1" dirty="0">
                <a:latin typeface="Consolas" panose="020B0609020204030204" pitchFamily="49" charset="0"/>
              </a:rPr>
              <a:t>ls</a:t>
            </a:r>
            <a:r>
              <a:rPr lang="en-GB" dirty="0"/>
              <a:t> to print out a directory listing</a:t>
            </a:r>
          </a:p>
          <a:p>
            <a:pPr>
              <a:lnSpc>
                <a:spcPct val="100000"/>
              </a:lnSpc>
            </a:pPr>
            <a:r>
              <a:rPr lang="en-GB" dirty="0"/>
              <a:t>The commands </a:t>
            </a:r>
            <a:r>
              <a:rPr lang="en-GB" b="1" dirty="0" err="1">
                <a:latin typeface="Consolas" panose="020B0609020204030204" pitchFamily="49" charset="0"/>
              </a:rPr>
              <a:t>whoami</a:t>
            </a:r>
            <a:r>
              <a:rPr lang="en-GB" dirty="0"/>
              <a:t> and </a:t>
            </a:r>
            <a:r>
              <a:rPr lang="en-GB" b="1" dirty="0" err="1">
                <a:latin typeface="Consolas" panose="020B0609020204030204" pitchFamily="49" charset="0"/>
              </a:rPr>
              <a:t>pwd</a:t>
            </a:r>
            <a:r>
              <a:rPr lang="en-GB" dirty="0"/>
              <a:t> are given on a single line, separated by a semicolon (</a:t>
            </a:r>
            <a:r>
              <a:rPr lang="en-GB" b="1" dirty="0">
                <a:latin typeface="Consolas" panose="020B0609020204030204" pitchFamily="49" charset="0"/>
              </a:rPr>
              <a:t>;</a:t>
            </a:r>
            <a:r>
              <a:rPr lang="en-GB" dirty="0"/>
              <a:t>)</a:t>
            </a:r>
          </a:p>
          <a:p>
            <a:pPr>
              <a:lnSpc>
                <a:spcPct val="100000"/>
              </a:lnSpc>
            </a:pPr>
            <a:r>
              <a:rPr lang="en-GB" dirty="0"/>
              <a:t>Uses the </a:t>
            </a:r>
            <a:r>
              <a:rPr lang="en-GB" b="1" dirty="0">
                <a:latin typeface="Consolas" panose="020B0609020204030204" pitchFamily="49" charset="0"/>
              </a:rPr>
              <a:t>sleep</a:t>
            </a:r>
            <a:r>
              <a:rPr lang="en-GB" dirty="0"/>
              <a:t> command to pause for a number of seconds</a:t>
            </a:r>
          </a:p>
          <a:p>
            <a:pPr>
              <a:lnSpc>
                <a:spcPct val="100000"/>
              </a:lnSpc>
            </a:pPr>
            <a:r>
              <a:rPr lang="en-GB" dirty="0"/>
              <a:t>Uses the </a:t>
            </a:r>
            <a:r>
              <a:rPr lang="en-GB" b="1" dirty="0"/>
              <a:t>exit</a:t>
            </a:r>
            <a:r>
              <a:rPr lang="en-GB" dirty="0"/>
              <a:t> command to return the value 0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exit</a:t>
            </a:r>
            <a:r>
              <a:rPr lang="en-GB" dirty="0"/>
              <a:t> terminates the script and returns a numerical value to the calling process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0</a:t>
            </a:r>
            <a:r>
              <a:rPr lang="en-GB" dirty="0"/>
              <a:t> is used to indicate success, and any non-zero value is used to indicate an error of some sort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000" dirty="0"/>
          </a:p>
        </p:txBody>
      </p:sp>
      <p:sp>
        <p:nvSpPr>
          <p:cNvPr id="5" name="TextBox 4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5B9718D9-99B9-48DA-9C04-CD3EB58100E7}"/>
              </a:ext>
            </a:extLst>
          </p:cNvPr>
          <p:cNvSpPr txBox="1"/>
          <p:nvPr/>
        </p:nvSpPr>
        <p:spPr>
          <a:xfrm>
            <a:off x="6977447" y="1436147"/>
            <a:ext cx="4983379" cy="39857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 comment.  Anything after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the '#' is ignored by Bash.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echo "The current directory is ${PWD}"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"It contains:"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also a comment</a:t>
            </a:r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ls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Commands can be combined on a single line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by separating them with semicolons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whoami</a:t>
            </a:r>
            <a:r>
              <a:rPr lang="en-US" sz="1100" dirty="0">
                <a:latin typeface="Consolas" panose="020B0609020204030204" pitchFamily="49" charset="0"/>
              </a:rPr>
              <a:t>; </a:t>
            </a:r>
            <a:r>
              <a:rPr lang="en-US" sz="1100" dirty="0" err="1">
                <a:latin typeface="Consolas" panose="020B0609020204030204" pitchFamily="49" charset="0"/>
              </a:rPr>
              <a:t>pwd</a:t>
            </a:r>
            <a:endParaRPr lang="en-US" sz="1100" dirty="0">
              <a:latin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Sleep for a while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1 second..."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2 seconds..."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2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"I've woken up again"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Exit with successful code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"Exiting"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  <a:endParaRPr lang="en-GB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08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Case study: data logger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11436178" cy="542831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Imagine a </a:t>
            </a:r>
            <a:r>
              <a:rPr lang="en-GB" sz="2000" b="1" dirty="0">
                <a:latin typeface="Consolas" panose="020B0609020204030204" pitchFamily="49" charset="0"/>
              </a:rPr>
              <a:t>datalogger</a:t>
            </a:r>
            <a:r>
              <a:rPr lang="en-GB" sz="2000" dirty="0"/>
              <a:t> program exists which reads values from a number of sensors and stores these readings in a log file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Occasionally the sensors go offline, in which case it returns empty readings</a:t>
            </a:r>
          </a:p>
          <a:p>
            <a:pPr>
              <a:lnSpc>
                <a:spcPct val="100000"/>
              </a:lnSpc>
            </a:pPr>
            <a:r>
              <a:rPr lang="en-GB" dirty="0"/>
              <a:t>We want to run this program periodically in order to record the sensor readings while an experiment is taking place</a:t>
            </a:r>
          </a:p>
          <a:p>
            <a:pPr>
              <a:lnSpc>
                <a:spcPct val="100000"/>
              </a:lnSpc>
            </a:pPr>
            <a:r>
              <a:rPr lang="en-GB" dirty="0"/>
              <a:t>After running the program, we need to tidy up the results files</a:t>
            </a:r>
          </a:p>
          <a:p>
            <a:pPr>
              <a:lnSpc>
                <a:spcPct val="100000"/>
              </a:lnSpc>
            </a:pPr>
            <a:r>
              <a:rPr lang="en-GB" dirty="0"/>
              <a:t>To simplify things, we’re going to automate this activity by writing a script which: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Lets you specify which datalogger you want to use and checks it is executable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Runs the datalogger a given number of times at an interval of a couple of seconds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Removes any log files produced while the sensors were offline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Prints out the readings</a:t>
            </a:r>
          </a:p>
        </p:txBody>
      </p:sp>
      <p:sp>
        <p:nvSpPr>
          <p:cNvPr id="4" name="TextBox 3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5CBD0DCF-69DE-85A8-679F-62BC29E320DD}"/>
              </a:ext>
            </a:extLst>
          </p:cNvPr>
          <p:cNvSpPr txBox="1"/>
          <p:nvPr/>
        </p:nvSpPr>
        <p:spPr>
          <a:xfrm>
            <a:off x="6317500" y="5146253"/>
            <a:ext cx="5580000" cy="14465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nsolas" panose="020B0609020204030204" pitchFamily="49" charset="0"/>
              </a:rPr>
              <a:t>[gordon@brutha2 l4-bash]$ ./datalogger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[gordon@brutha2 l4-bash]$ cat 20230131-121424.dat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TIMESTAMP                  TEMP   HUMID  STATUS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2023-01-31T12:14:19.989931 24.077 48.456 Online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[gordon@brutha2 l4-bash]$ ./datalogger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[gordon@brutha2 l4-bash]$ cat 20230131-121424.dat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TIMESTAMP                  TEMP   HUMID  STATUS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2023-01-31T12:14:24.070543 ------ ------ Offline</a:t>
            </a:r>
            <a:endParaRPr lang="en-GB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717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8797" y="2483802"/>
            <a:ext cx="10174406" cy="3214353"/>
          </a:xfrm>
          <a:effectLst>
            <a:glow rad="50800">
              <a:schemeClr val="bg1"/>
            </a:glow>
          </a:effectLst>
          <a:scene3d>
            <a:camera prst="orthographicFront"/>
            <a:lightRig rig="threePt" dir="t"/>
          </a:scene3d>
          <a:sp3d/>
        </p:spPr>
        <p:txBody>
          <a:bodyPr anchor="t" anchorCtr="0">
            <a:noAutofit/>
          </a:bodyPr>
          <a:lstStyle/>
          <a:p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Part 2: </a:t>
            </a:r>
            <a:b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</a:br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Variables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9A04088-B088-EB95-AFC2-69A4259DC557}"/>
              </a:ext>
            </a:extLst>
          </p:cNvPr>
          <p:cNvSpPr txBox="1">
            <a:spLocks/>
          </p:cNvSpPr>
          <p:nvPr/>
        </p:nvSpPr>
        <p:spPr>
          <a:xfrm>
            <a:off x="8806249" y="127551"/>
            <a:ext cx="3385751" cy="10186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P2T 2025: Linux Lecture 4</a:t>
            </a:r>
          </a:p>
          <a:p>
            <a:pPr algn="ctr"/>
            <a:r>
              <a:rPr lang="en-GB" sz="11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 </a:t>
            </a:r>
            <a:b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</a:br>
            <a: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Bash Scripting</a:t>
            </a:r>
          </a:p>
        </p:txBody>
      </p:sp>
    </p:spTree>
    <p:extLst>
      <p:ext uri="{BB962C8B-B14F-4D97-AF65-F5344CB8AC3E}">
        <p14:creationId xmlns:p14="http://schemas.microsoft.com/office/powerpoint/2010/main" val="4097686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Variables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6386384" cy="550300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You can set a variable like this: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latin typeface="Consolas" panose="020B0609020204030204" pitchFamily="49" charset="0"/>
              </a:rPr>
              <a:t>	</a:t>
            </a:r>
            <a:r>
              <a:rPr lang="en-GB" b="1" dirty="0">
                <a:latin typeface="Consolas" panose="020B0609020204030204" pitchFamily="49" charset="0"/>
              </a:rPr>
              <a:t>variable=value</a:t>
            </a:r>
          </a:p>
          <a:p>
            <a:pPr>
              <a:lnSpc>
                <a:spcPct val="100000"/>
              </a:lnSpc>
            </a:pPr>
            <a:r>
              <a:rPr lang="en-GB" dirty="0"/>
              <a:t>Variable names are case-sensitive</a:t>
            </a:r>
          </a:p>
          <a:p>
            <a:pPr>
              <a:lnSpc>
                <a:spcPct val="100000"/>
              </a:lnSpc>
            </a:pPr>
            <a:r>
              <a:rPr lang="en-GB" dirty="0"/>
              <a:t>You can store the output of a command in a variable using </a:t>
            </a:r>
            <a:r>
              <a:rPr lang="en-GB" b="1" dirty="0"/>
              <a:t>command substitution</a:t>
            </a:r>
            <a:r>
              <a:rPr lang="en-GB" dirty="0"/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variable=$(command)</a:t>
            </a:r>
          </a:p>
          <a:p>
            <a:pPr marL="0" indent="0">
              <a:lnSpc>
                <a:spcPct val="100000"/>
              </a:lnSpc>
              <a:buNone/>
            </a:pPr>
            <a:endParaRPr lang="en-GB" b="1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GB" b="1" dirty="0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GB" dirty="0"/>
              <a:t>Bash has two types of string: single-quoted (</a:t>
            </a:r>
            <a:r>
              <a:rPr lang="en-GB" b="1" dirty="0">
                <a:latin typeface="Consolas" panose="020B0609020204030204" pitchFamily="49" charset="0"/>
              </a:rPr>
              <a:t>'</a:t>
            </a:r>
            <a:r>
              <a:rPr lang="en-GB" dirty="0"/>
              <a:t>) and double-quoted (</a:t>
            </a:r>
            <a:r>
              <a:rPr lang="en-GB" b="1" dirty="0">
                <a:latin typeface="Consolas" panose="020B0609020204030204" pitchFamily="49" charset="0"/>
              </a:rPr>
              <a:t>"</a:t>
            </a:r>
            <a:r>
              <a:rPr lang="en-GB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In double-quoted strings, variable names are substituted with their value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In single-quoted strings, variable substitution does not take place</a:t>
            </a:r>
          </a:p>
          <a:p>
            <a:pPr lvl="1">
              <a:lnSpc>
                <a:spcPct val="100000"/>
              </a:lnSpc>
            </a:pPr>
            <a:r>
              <a:rPr lang="en-GB" b="1" i="1" dirty="0"/>
              <a:t>This is different to C!</a:t>
            </a:r>
          </a:p>
        </p:txBody>
      </p:sp>
      <p:sp>
        <p:nvSpPr>
          <p:cNvPr id="4" name="TextBox 3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FD0BEE30-5D0C-4020-9A9A-894D4CFFCF86}"/>
              </a:ext>
            </a:extLst>
          </p:cNvPr>
          <p:cNvSpPr txBox="1"/>
          <p:nvPr/>
        </p:nvSpPr>
        <p:spPr>
          <a:xfrm>
            <a:off x="6977447" y="1774701"/>
            <a:ext cx="4983379" cy="31393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Script demonstrating various uses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of variables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foo=12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bar=3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"foo = ${foo}, bar = ${bar}"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Command substitution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my_name</a:t>
            </a:r>
            <a:r>
              <a:rPr lang="en-US" sz="1100" dirty="0">
                <a:latin typeface="Consolas" panose="020B0609020204030204" pitchFamily="49" charset="0"/>
              </a:rPr>
              <a:t>=$(</a:t>
            </a:r>
            <a:r>
              <a:rPr lang="en-US" sz="1100" dirty="0" err="1">
                <a:latin typeface="Consolas" panose="020B0609020204030204" pitchFamily="49" charset="0"/>
              </a:rPr>
              <a:t>whoami</a:t>
            </a:r>
            <a:r>
              <a:rPr lang="en-US" sz="1100" dirty="0"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${</a:t>
            </a:r>
            <a:r>
              <a:rPr lang="en-US" sz="1100" dirty="0" err="1">
                <a:latin typeface="Consolas" panose="020B0609020204030204" pitchFamily="49" charset="0"/>
              </a:rPr>
              <a:t>my_name</a:t>
            </a:r>
            <a:r>
              <a:rPr lang="en-US" sz="1100" dirty="0">
                <a:latin typeface="Consolas" panose="020B0609020204030204" pitchFamily="49" charset="0"/>
              </a:rPr>
              <a:t>}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Strings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"This is a double-quoted string which refers to ${PWD}"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'This is a single-quoted string which refers to ${PWD}'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9E75AA-ABA8-5665-DD47-029EB5EF388A}"/>
              </a:ext>
            </a:extLst>
          </p:cNvPr>
          <p:cNvSpPr txBox="1"/>
          <p:nvPr/>
        </p:nvSpPr>
        <p:spPr>
          <a:xfrm>
            <a:off x="633730" y="3702443"/>
            <a:ext cx="6121298" cy="707886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An older syntax enclosing the command in backticks (</a:t>
            </a:r>
            <a:r>
              <a:rPr lang="en-GB" sz="2000" b="1" dirty="0">
                <a:latin typeface="Consolas" panose="020B0609020204030204" pitchFamily="49" charset="0"/>
                <a:cs typeface="Segoe UI" panose="020B0502040204020203" pitchFamily="34" charset="0"/>
              </a:rPr>
              <a:t>`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) also exists: </a:t>
            </a:r>
            <a:r>
              <a:rPr lang="en-GB" sz="2000" b="1" dirty="0">
                <a:latin typeface="Consolas" panose="020B0609020204030204" pitchFamily="49" charset="0"/>
                <a:cs typeface="Segoe UI" panose="020B0502040204020203" pitchFamily="34" charset="0"/>
              </a:rPr>
              <a:t>variable=`command`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763A54-884D-3293-2896-9A5524080E20}"/>
              </a:ext>
            </a:extLst>
          </p:cNvPr>
          <p:cNvSpPr txBox="1"/>
          <p:nvPr/>
        </p:nvSpPr>
        <p:spPr>
          <a:xfrm>
            <a:off x="7253028" y="1403979"/>
            <a:ext cx="443221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dirty="0">
                <a:latin typeface="Consolas" panose="020B0609020204030204" pitchFamily="49" charset="0"/>
              </a:rPr>
              <a:t>~/examples/p2t/linux/Lecture04/variables.sh</a:t>
            </a:r>
          </a:p>
        </p:txBody>
      </p:sp>
    </p:spTree>
    <p:extLst>
      <p:ext uri="{BB962C8B-B14F-4D97-AF65-F5344CB8AC3E}">
        <p14:creationId xmlns:p14="http://schemas.microsoft.com/office/powerpoint/2010/main" val="2873772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Special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164492"/>
            <a:ext cx="6382300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Bash has some special variables that provide useful information</a:t>
            </a:r>
          </a:p>
          <a:p>
            <a:pPr>
              <a:lnSpc>
                <a:spcPct val="100000"/>
              </a:lnSpc>
            </a:pPr>
            <a:r>
              <a:rPr lang="en-GB" sz="2000" dirty="0"/>
              <a:t>Access command-line ar</a:t>
            </a:r>
            <a:r>
              <a:rPr lang="en-GB" dirty="0"/>
              <a:t>guments passed to the script: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$0</a:t>
            </a:r>
            <a:r>
              <a:rPr lang="en-GB" dirty="0"/>
              <a:t> is the name of the script (similar to </a:t>
            </a:r>
            <a:r>
              <a:rPr lang="en-GB" b="1" dirty="0" err="1">
                <a:latin typeface="Consolas" panose="020B0609020204030204" pitchFamily="49" charset="0"/>
              </a:rPr>
              <a:t>argv</a:t>
            </a:r>
            <a:r>
              <a:rPr lang="en-GB" b="1" dirty="0">
                <a:latin typeface="Consolas" panose="020B0609020204030204" pitchFamily="49" charset="0"/>
              </a:rPr>
              <a:t>[0]</a:t>
            </a:r>
            <a:r>
              <a:rPr lang="en-GB" dirty="0"/>
              <a:t> in C)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$1</a:t>
            </a:r>
            <a:r>
              <a:rPr lang="en-GB" dirty="0"/>
              <a:t>, </a:t>
            </a:r>
            <a:r>
              <a:rPr lang="en-GB" b="1" dirty="0">
                <a:latin typeface="Consolas" panose="020B0609020204030204" pitchFamily="49" charset="0"/>
              </a:rPr>
              <a:t>$2</a:t>
            </a:r>
            <a:r>
              <a:rPr lang="en-GB" dirty="0"/>
              <a:t>... are the first, second, and subsequent arguments (similar to </a:t>
            </a:r>
            <a:r>
              <a:rPr lang="en-GB" b="1" dirty="0" err="1">
                <a:latin typeface="Consolas" panose="020B0609020204030204" pitchFamily="49" charset="0"/>
              </a:rPr>
              <a:t>argv</a:t>
            </a:r>
            <a:r>
              <a:rPr lang="en-GB" b="1" dirty="0">
                <a:latin typeface="Consolas" panose="020B0609020204030204" pitchFamily="49" charset="0"/>
              </a:rPr>
              <a:t>[1]</a:t>
            </a:r>
            <a:r>
              <a:rPr lang="en-GB" dirty="0"/>
              <a:t> etc. in C)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$#</a:t>
            </a:r>
            <a:r>
              <a:rPr lang="en-GB" dirty="0"/>
              <a:t> is the number of arguments (excluding </a:t>
            </a:r>
            <a:r>
              <a:rPr lang="en-GB" b="1" dirty="0">
                <a:latin typeface="Consolas" panose="020B0609020204030204" pitchFamily="49" charset="0"/>
              </a:rPr>
              <a:t>$0</a:t>
            </a:r>
            <a:r>
              <a:rPr lang="en-GB" dirty="0"/>
              <a:t>)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$@</a:t>
            </a:r>
            <a:r>
              <a:rPr lang="en-GB" dirty="0"/>
              <a:t> contains all arguments, and can be useful in a </a:t>
            </a:r>
            <a:r>
              <a:rPr lang="en-GB" b="1" dirty="0">
                <a:latin typeface="Consolas" panose="020B0609020204030204" pitchFamily="49" charset="0"/>
              </a:rPr>
              <a:t>for</a:t>
            </a:r>
            <a:r>
              <a:rPr lang="en-GB" dirty="0"/>
              <a:t> loop (excluding </a:t>
            </a:r>
            <a:r>
              <a:rPr lang="en-GB" b="1" dirty="0">
                <a:latin typeface="Consolas" panose="020B0609020204030204" pitchFamily="49" charset="0"/>
              </a:rPr>
              <a:t>$0</a:t>
            </a:r>
            <a:r>
              <a:rPr lang="en-GB" dirty="0"/>
              <a:t>)</a:t>
            </a:r>
          </a:p>
          <a:p>
            <a:pPr>
              <a:lnSpc>
                <a:spcPct val="100000"/>
              </a:lnSpc>
            </a:pPr>
            <a:r>
              <a:rPr lang="en-GB" dirty="0"/>
              <a:t>Get information about a script or command: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$$</a:t>
            </a:r>
            <a:r>
              <a:rPr lang="en-GB" dirty="0"/>
              <a:t> contains the process ID (PID) of the script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$?</a:t>
            </a:r>
            <a:r>
              <a:rPr lang="en-GB" dirty="0"/>
              <a:t> contains the exit code of the last command, which can be used to check whether it was successful</a:t>
            </a:r>
          </a:p>
          <a:p>
            <a:pPr>
              <a:lnSpc>
                <a:spcPct val="100000"/>
              </a:lnSpc>
            </a:pPr>
            <a:endParaRPr lang="en-GB" sz="2000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3CB9E271-8CB0-4789-B014-B99305827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020178"/>
              </p:ext>
            </p:extLst>
          </p:nvPr>
        </p:nvGraphicFramePr>
        <p:xfrm>
          <a:off x="7051590" y="1983740"/>
          <a:ext cx="4854147" cy="2890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64974">
                  <a:extLst>
                    <a:ext uri="{9D8B030D-6E8A-4147-A177-3AD203B41FA5}">
                      <a16:colId xmlns:a16="http://schemas.microsoft.com/office/drawing/2014/main" val="4237517749"/>
                    </a:ext>
                  </a:extLst>
                </a:gridCol>
                <a:gridCol w="3989173">
                  <a:extLst>
                    <a:ext uri="{9D8B030D-6E8A-4147-A177-3AD203B41FA5}">
                      <a16:colId xmlns:a16="http://schemas.microsoft.com/office/drawing/2014/main" val="14966784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04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$0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The name of the 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897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$#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The number of command-line arguments passed to the 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819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$1</a:t>
                      </a:r>
                      <a:r>
                        <a:rPr lang="en-GB" sz="1400" b="0" dirty="0">
                          <a:latin typeface="Segoe UI" panose="020B0502040204020203" pitchFamily="34" charset="0"/>
                        </a:rPr>
                        <a:t>, 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$2</a:t>
                      </a:r>
                      <a:r>
                        <a:rPr lang="en-GB" sz="1400" b="0" dirty="0">
                          <a:latin typeface="Segoe UI" panose="020B0502040204020203" pitchFamily="34" charset="0"/>
                        </a:rPr>
                        <a:t>, etc.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The first (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$1</a:t>
                      </a:r>
                      <a:r>
                        <a:rPr lang="en-GB" sz="1400" dirty="0">
                          <a:latin typeface="Segoe UI" panose="020B0502040204020203" pitchFamily="34" charset="0"/>
                        </a:rPr>
                        <a:t>), second (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$2</a:t>
                      </a:r>
                      <a:r>
                        <a:rPr lang="en-GB" sz="1400" dirty="0">
                          <a:latin typeface="Segoe UI" panose="020B0502040204020203" pitchFamily="34" charset="0"/>
                        </a:rPr>
                        <a:t>) and subsequent arguments passed to the 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294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$</a:t>
                      </a:r>
                      <a:r>
                        <a:rPr lang="en-GB" sz="1400" b="1" noProof="0" dirty="0">
                          <a:latin typeface="Consolas" panose="020B0609020204030204" pitchFamily="49" charset="0"/>
                        </a:rPr>
                        <a:t>@</a:t>
                      </a:r>
                      <a:endParaRPr lang="en-GB" sz="1400" b="1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All the arguments passed to the script</a:t>
                      </a:r>
                      <a:endParaRPr lang="en-GB" sz="1400" b="0" dirty="0">
                        <a:latin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34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$$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dirty="0">
                          <a:latin typeface="Segoe UI" panose="020B0502040204020203" pitchFamily="34" charset="0"/>
                        </a:rPr>
                        <a:t>The process ID (PID) of the 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683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$?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dirty="0">
                          <a:latin typeface="Segoe UI" panose="020B0502040204020203" pitchFamily="34" charset="0"/>
                        </a:rPr>
                        <a:t>The exit code of the last 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106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6742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Example: special variables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164492"/>
            <a:ext cx="6382300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~/examples/p2t/linux/Lecture04/specvar.sh</a:t>
            </a:r>
            <a:endParaRPr lang="en-GB" sz="2000" dirty="0"/>
          </a:p>
          <a:p>
            <a:pPr>
              <a:lnSpc>
                <a:spcPct val="100000"/>
              </a:lnSpc>
            </a:pPr>
            <a:r>
              <a:rPr lang="en-GB" sz="2000" dirty="0"/>
              <a:t>This example: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Prints the name and PID of the script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Prints the number of arguments, and the first and second argument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Loops over all arguments, and prints these out one at a time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Runs a series of different commands to demonstrate different return codes – check manual pages or program documentation to find out what these mean</a:t>
            </a:r>
          </a:p>
          <a:p>
            <a:pPr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/dev/null</a:t>
            </a:r>
            <a:r>
              <a:rPr lang="en-GB" dirty="0"/>
              <a:t> is a special file which can be used in redirection to dispose of a stream (i.e. it throws away the output)</a:t>
            </a:r>
          </a:p>
        </p:txBody>
      </p:sp>
      <p:sp>
        <p:nvSpPr>
          <p:cNvPr id="6" name="TextBox 5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C7464188-EFD0-4F89-9A73-2DC18FFA2B5E}"/>
              </a:ext>
            </a:extLst>
          </p:cNvPr>
          <p:cNvSpPr txBox="1"/>
          <p:nvPr/>
        </p:nvSpPr>
        <p:spPr>
          <a:xfrm>
            <a:off x="6977446" y="1097593"/>
            <a:ext cx="4983379" cy="46628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Examples demonstrating special Bash variables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Name and PID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"This is ${0} with PID $$"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Arguments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"Number of arguments: $#"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"- Argument 1: ${1}"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"- Argument 2: ${2}"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Loop over arguments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for </a:t>
            </a:r>
            <a:r>
              <a:rPr lang="en-US" sz="1100" dirty="0" err="1">
                <a:latin typeface="Consolas" panose="020B0609020204030204" pitchFamily="49" charset="0"/>
              </a:rPr>
              <a:t>arg</a:t>
            </a:r>
            <a:r>
              <a:rPr lang="en-US" sz="1100" dirty="0">
                <a:latin typeface="Consolas" panose="020B0609020204030204" pitchFamily="49" charset="0"/>
              </a:rPr>
              <a:t> in $@; do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echo $</a:t>
            </a:r>
            <a:r>
              <a:rPr lang="en-US" sz="1100" dirty="0" err="1">
                <a:latin typeface="Consolas" panose="020B0609020204030204" pitchFamily="49" charset="0"/>
              </a:rPr>
              <a:t>arg</a:t>
            </a:r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done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Testing return codes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"Return codes:"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ls &gt; /dev/null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"ls: $?"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clang &gt; /dev/null 2&gt;&amp;1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"clang: $?"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clang </a:t>
            </a:r>
            <a:r>
              <a:rPr lang="en-US" sz="1100" dirty="0" err="1">
                <a:latin typeface="Consolas" panose="020B0609020204030204" pitchFamily="49" charset="0"/>
              </a:rPr>
              <a:t>broken.c</a:t>
            </a:r>
            <a:r>
              <a:rPr lang="en-US" sz="1100" dirty="0">
                <a:latin typeface="Consolas" panose="020B0609020204030204" pitchFamily="49" charset="0"/>
              </a:rPr>
              <a:t> &gt; /dev/null 2&gt;&amp;1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"clang </a:t>
            </a:r>
            <a:r>
              <a:rPr lang="en-US" sz="1100" dirty="0" err="1">
                <a:latin typeface="Consolas" panose="020B0609020204030204" pitchFamily="49" charset="0"/>
              </a:rPr>
              <a:t>broken.c</a:t>
            </a:r>
            <a:r>
              <a:rPr lang="en-US" sz="1100" dirty="0">
                <a:latin typeface="Consolas" panose="020B0609020204030204" pitchFamily="49" charset="0"/>
              </a:rPr>
              <a:t>: $?"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3261762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8797" y="2483802"/>
            <a:ext cx="10174406" cy="3214353"/>
          </a:xfrm>
          <a:effectLst>
            <a:glow rad="50800">
              <a:schemeClr val="bg1"/>
            </a:glow>
          </a:effectLst>
          <a:scene3d>
            <a:camera prst="orthographicFront"/>
            <a:lightRig rig="threePt" dir="t"/>
          </a:scene3d>
          <a:sp3d/>
        </p:spPr>
        <p:txBody>
          <a:bodyPr anchor="t" anchorCtr="0">
            <a:noAutofit/>
          </a:bodyPr>
          <a:lstStyle/>
          <a:p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Part 3: </a:t>
            </a:r>
            <a:b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</a:br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Conditional Statements</a:t>
            </a:r>
            <a:b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</a:br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and Tests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54F4FA3-237C-BFCF-B63F-F6EFD82F8B84}"/>
              </a:ext>
            </a:extLst>
          </p:cNvPr>
          <p:cNvSpPr txBox="1">
            <a:spLocks/>
          </p:cNvSpPr>
          <p:nvPr/>
        </p:nvSpPr>
        <p:spPr>
          <a:xfrm>
            <a:off x="8806249" y="127551"/>
            <a:ext cx="3385751" cy="10186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P2T 2025: Linux Lecture 4</a:t>
            </a:r>
          </a:p>
          <a:p>
            <a:pPr algn="ctr"/>
            <a:r>
              <a:rPr lang="en-GB" sz="11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 </a:t>
            </a:r>
            <a:b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</a:br>
            <a: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Bash Scripting</a:t>
            </a:r>
          </a:p>
        </p:txBody>
      </p:sp>
    </p:spTree>
    <p:extLst>
      <p:ext uri="{BB962C8B-B14F-4D97-AF65-F5344CB8AC3E}">
        <p14:creationId xmlns:p14="http://schemas.microsoft.com/office/powerpoint/2010/main" val="1515339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Conditional statement: </a:t>
            </a:r>
            <a:r>
              <a:rPr lang="en-GB" dirty="0">
                <a:latin typeface="Consolas" panose="020B0609020204030204" pitchFamily="49" charset="0"/>
              </a:rPr>
              <a:t>if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164492"/>
            <a:ext cx="6163963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The conditional </a:t>
            </a:r>
            <a:r>
              <a:rPr lang="en-GB" sz="2000" b="1" dirty="0">
                <a:latin typeface="Consolas" panose="020B0609020204030204" pitchFamily="49" charset="0"/>
              </a:rPr>
              <a:t>if</a:t>
            </a:r>
            <a:r>
              <a:rPr lang="en-GB" sz="2000" dirty="0"/>
              <a:t> statement in Bash is similar to that in C or Python</a:t>
            </a:r>
          </a:p>
          <a:p>
            <a:pPr lvl="1">
              <a:lnSpc>
                <a:spcPct val="100000"/>
              </a:lnSpc>
            </a:pPr>
            <a:r>
              <a:rPr lang="en-GB" sz="1800" dirty="0"/>
              <a:t>Allows a particular code branch to be executed if certain conditions are met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For example, </a:t>
            </a:r>
            <a:r>
              <a:rPr lang="en-GB" b="1" dirty="0"/>
              <a:t>if</a:t>
            </a:r>
            <a:r>
              <a:rPr lang="en-GB" dirty="0"/>
              <a:t> a command returns an error code </a:t>
            </a:r>
            <a:r>
              <a:rPr lang="en-GB" b="1" dirty="0"/>
              <a:t>then</a:t>
            </a:r>
            <a:r>
              <a:rPr lang="en-GB" dirty="0"/>
              <a:t> print a warning and exit, </a:t>
            </a:r>
            <a:r>
              <a:rPr lang="en-GB" b="1" dirty="0"/>
              <a:t>else</a:t>
            </a:r>
            <a:r>
              <a:rPr lang="en-GB" dirty="0"/>
              <a:t> continue to run as normal</a:t>
            </a:r>
            <a:endParaRPr lang="en-GB" sz="1800" dirty="0"/>
          </a:p>
          <a:p>
            <a:pPr>
              <a:lnSpc>
                <a:spcPct val="100000"/>
              </a:lnSpc>
            </a:pPr>
            <a:r>
              <a:rPr lang="en-GB" sz="2000" dirty="0"/>
              <a:t>The general form of the </a:t>
            </a:r>
            <a:r>
              <a:rPr lang="en-GB" sz="2000" b="1" dirty="0">
                <a:latin typeface="Consolas" panose="020B0609020204030204" pitchFamily="49" charset="0"/>
              </a:rPr>
              <a:t>if</a:t>
            </a:r>
            <a:r>
              <a:rPr lang="en-GB" sz="2000" dirty="0"/>
              <a:t> statement is shown to the right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You can have zero or more </a:t>
            </a:r>
            <a:r>
              <a:rPr lang="en-GB" b="1" dirty="0" err="1">
                <a:latin typeface="Consolas" panose="020B0609020204030204" pitchFamily="49" charset="0"/>
              </a:rPr>
              <a:t>elif</a:t>
            </a:r>
            <a:r>
              <a:rPr lang="en-GB" dirty="0"/>
              <a:t> branches to test additional conditions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You can have zero or one </a:t>
            </a:r>
            <a:r>
              <a:rPr lang="en-GB" b="1" dirty="0">
                <a:latin typeface="Consolas" panose="020B0609020204030204" pitchFamily="49" charset="0"/>
              </a:rPr>
              <a:t>else</a:t>
            </a:r>
            <a:r>
              <a:rPr lang="en-GB" dirty="0"/>
              <a:t> branch to perform some default action</a:t>
            </a:r>
          </a:p>
          <a:p>
            <a:pPr>
              <a:lnSpc>
                <a:spcPct val="100000"/>
              </a:lnSpc>
            </a:pPr>
            <a:r>
              <a:rPr lang="en-GB" dirty="0"/>
              <a:t>As with commands, the </a:t>
            </a:r>
            <a:r>
              <a:rPr lang="en-GB" b="1" dirty="0">
                <a:latin typeface="Consolas" panose="020B0609020204030204" pitchFamily="49" charset="0"/>
              </a:rPr>
              <a:t>then</a:t>
            </a:r>
            <a:r>
              <a:rPr lang="en-GB" dirty="0"/>
              <a:t> keyword can appear on the same line as the </a:t>
            </a:r>
            <a:r>
              <a:rPr lang="en-GB" b="1" dirty="0">
                <a:latin typeface="Consolas" panose="020B0609020204030204" pitchFamily="49" charset="0"/>
              </a:rPr>
              <a:t>if</a:t>
            </a:r>
            <a:r>
              <a:rPr lang="en-GB" dirty="0"/>
              <a:t> or </a:t>
            </a:r>
            <a:r>
              <a:rPr lang="en-GB" b="1" dirty="0" err="1">
                <a:latin typeface="Consolas" panose="020B0609020204030204" pitchFamily="49" charset="0"/>
              </a:rPr>
              <a:t>elif</a:t>
            </a:r>
            <a:r>
              <a:rPr lang="en-GB" dirty="0"/>
              <a:t> statement if separated by a semicolon: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/>
              <a:t>	</a:t>
            </a:r>
            <a:r>
              <a:rPr lang="en-GB" b="1" dirty="0">
                <a:latin typeface="Consolas" panose="020B0609020204030204" pitchFamily="49" charset="0"/>
              </a:rPr>
              <a:t>if</a:t>
            </a:r>
            <a:r>
              <a:rPr lang="en-GB" dirty="0">
                <a:latin typeface="Consolas" panose="020B0609020204030204" pitchFamily="49" charset="0"/>
              </a:rPr>
              <a:t> condition; </a:t>
            </a:r>
            <a:r>
              <a:rPr lang="en-GB" b="1" dirty="0">
                <a:latin typeface="Consolas" panose="020B0609020204030204" pitchFamily="49" charset="0"/>
              </a:rPr>
              <a:t>then</a:t>
            </a:r>
          </a:p>
        </p:txBody>
      </p:sp>
      <p:sp>
        <p:nvSpPr>
          <p:cNvPr id="5" name="TextBox 4" descr="Pseudocode for an if statement">
            <a:extLst>
              <a:ext uri="{FF2B5EF4-FFF2-40B4-BE49-F238E27FC236}">
                <a16:creationId xmlns:a16="http://schemas.microsoft.com/office/drawing/2014/main" id="{7175CEF8-BE86-4D4F-A139-DBF18966D037}"/>
              </a:ext>
            </a:extLst>
          </p:cNvPr>
          <p:cNvSpPr txBox="1"/>
          <p:nvPr/>
        </p:nvSpPr>
        <p:spPr>
          <a:xfrm>
            <a:off x="6977447" y="1997839"/>
            <a:ext cx="4983379" cy="2862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onsolas" panose="020B0609020204030204" pitchFamily="49" charset="0"/>
              </a:rPr>
              <a:t>if </a:t>
            </a:r>
            <a:r>
              <a:rPr lang="en-US" sz="2000" dirty="0">
                <a:latin typeface="Consolas" panose="020B0609020204030204" pitchFamily="49" charset="0"/>
              </a:rPr>
              <a:t>condition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then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    </a:t>
            </a:r>
            <a:r>
              <a:rPr lang="en-GB" sz="2000" dirty="0">
                <a:latin typeface="Consolas" panose="020B0609020204030204" pitchFamily="49" charset="0"/>
              </a:rPr>
              <a:t>do something</a:t>
            </a:r>
          </a:p>
          <a:p>
            <a:r>
              <a:rPr lang="en-GB" sz="2000" b="1" dirty="0" err="1">
                <a:latin typeface="Consolas" panose="020B0609020204030204" pitchFamily="49" charset="0"/>
              </a:rPr>
              <a:t>elif</a:t>
            </a:r>
            <a:r>
              <a:rPr lang="en-GB" sz="2000" b="1" dirty="0">
                <a:latin typeface="Consolas" panose="020B0609020204030204" pitchFamily="49" charset="0"/>
              </a:rPr>
              <a:t> </a:t>
            </a:r>
            <a:r>
              <a:rPr lang="en-GB" sz="2000" dirty="0">
                <a:latin typeface="Consolas" panose="020B0609020204030204" pitchFamily="49" charset="0"/>
              </a:rPr>
              <a:t>condition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then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    </a:t>
            </a:r>
            <a:r>
              <a:rPr lang="en-GB" sz="2000" dirty="0">
                <a:latin typeface="Consolas" panose="020B0609020204030204" pitchFamily="49" charset="0"/>
              </a:rPr>
              <a:t>do something different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else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    </a:t>
            </a:r>
            <a:r>
              <a:rPr lang="en-GB" sz="2000" dirty="0">
                <a:latin typeface="Consolas" panose="020B0609020204030204" pitchFamily="49" charset="0"/>
              </a:rPr>
              <a:t>do something else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fi</a:t>
            </a:r>
            <a:endParaRPr lang="en-GB" sz="11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445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Conditional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164492"/>
            <a:ext cx="5554396" cy="341703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A conditional test </a:t>
            </a:r>
            <a:r>
              <a:rPr lang="en-GB" dirty="0"/>
              <a:t>looks like this: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1800" b="1" dirty="0">
                <a:latin typeface="Consolas" panose="020B0609020204030204" pitchFamily="49" charset="0"/>
              </a:rPr>
              <a:t>	[[ expression ]]</a:t>
            </a:r>
          </a:p>
          <a:p>
            <a:pPr>
              <a:lnSpc>
                <a:spcPct val="100000"/>
              </a:lnSpc>
            </a:pPr>
            <a:r>
              <a:rPr lang="en-GB" sz="2000" dirty="0"/>
              <a:t>The spaces between the square brackets and the expression are important!</a:t>
            </a:r>
          </a:p>
          <a:p>
            <a:pPr>
              <a:lnSpc>
                <a:spcPct val="100000"/>
              </a:lnSpc>
            </a:pPr>
            <a:r>
              <a:rPr lang="en-GB" dirty="0"/>
              <a:t>You can combine tests using </a:t>
            </a:r>
            <a:r>
              <a:rPr lang="en-GB" b="1" dirty="0">
                <a:latin typeface="Consolas" panose="020B0609020204030204" pitchFamily="49" charset="0"/>
              </a:rPr>
              <a:t>&amp;&amp;</a:t>
            </a:r>
            <a:r>
              <a:rPr lang="en-GB" dirty="0"/>
              <a:t> for “and” and </a:t>
            </a:r>
            <a:r>
              <a:rPr lang="en-GB" b="1" dirty="0">
                <a:latin typeface="Consolas" panose="020B0609020204030204" pitchFamily="49" charset="0"/>
              </a:rPr>
              <a:t>||</a:t>
            </a:r>
            <a:r>
              <a:rPr lang="en-GB" dirty="0"/>
              <a:t> for “or”, for example: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000" b="1" dirty="0">
                <a:latin typeface="Consolas" panose="020B0609020204030204" pitchFamily="49" charset="0"/>
              </a:rPr>
              <a:t>	[[ -e </a:t>
            </a:r>
            <a:r>
              <a:rPr lang="en-GB" sz="2000" b="1" dirty="0" err="1">
                <a:latin typeface="Consolas" panose="020B0609020204030204" pitchFamily="49" charset="0"/>
              </a:rPr>
              <a:t>foo.c</a:t>
            </a:r>
            <a:r>
              <a:rPr lang="en-GB" sz="2000" b="1" dirty="0">
                <a:latin typeface="Consolas" panose="020B0609020204030204" pitchFamily="49" charset="0"/>
              </a:rPr>
              <a:t> &amp;&amp; -w </a:t>
            </a:r>
            <a:r>
              <a:rPr lang="en-GB" sz="2000" b="1" dirty="0" err="1">
                <a:latin typeface="Consolas" panose="020B0609020204030204" pitchFamily="49" charset="0"/>
              </a:rPr>
              <a:t>foo.c</a:t>
            </a:r>
            <a:r>
              <a:rPr lang="en-GB" sz="2000" b="1" dirty="0">
                <a:latin typeface="Consolas" panose="020B0609020204030204" pitchFamily="49" charset="0"/>
              </a:rPr>
              <a:t> ]]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74C5B7AE-EA56-4159-AEA9-A9442027C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656329"/>
              </p:ext>
            </p:extLst>
          </p:nvPr>
        </p:nvGraphicFramePr>
        <p:xfrm>
          <a:off x="368642" y="4783247"/>
          <a:ext cx="5558480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10430">
                  <a:extLst>
                    <a:ext uri="{9D8B030D-6E8A-4147-A177-3AD203B41FA5}">
                      <a16:colId xmlns:a16="http://schemas.microsoft.com/office/drawing/2014/main" val="4237517749"/>
                    </a:ext>
                  </a:extLst>
                </a:gridCol>
                <a:gridCol w="3448050">
                  <a:extLst>
                    <a:ext uri="{9D8B030D-6E8A-4147-A177-3AD203B41FA5}">
                      <a16:colId xmlns:a16="http://schemas.microsoft.com/office/drawing/2014/main" val="14966784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String comparison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04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string1 == string2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strings are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897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string1 != string2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strings are 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819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-n string1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length of the string is not zero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294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-z string1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length of the string is zero</a:t>
                      </a:r>
                      <a:endParaRPr lang="en-GB" sz="1400" b="0" dirty="0">
                        <a:latin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34360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F5184A6-4F95-4C45-A801-BDEE88835A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024159"/>
              </p:ext>
            </p:extLst>
          </p:nvPr>
        </p:nvGraphicFramePr>
        <p:xfrm>
          <a:off x="6264877" y="853440"/>
          <a:ext cx="5558480" cy="2575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10430">
                  <a:extLst>
                    <a:ext uri="{9D8B030D-6E8A-4147-A177-3AD203B41FA5}">
                      <a16:colId xmlns:a16="http://schemas.microsoft.com/office/drawing/2014/main" val="4237517749"/>
                    </a:ext>
                  </a:extLst>
                </a:gridCol>
                <a:gridCol w="3448050">
                  <a:extLst>
                    <a:ext uri="{9D8B030D-6E8A-4147-A177-3AD203B41FA5}">
                      <a16:colId xmlns:a16="http://schemas.microsoft.com/office/drawing/2014/main" val="14966784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Arithmetic tests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04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A –</a:t>
                      </a:r>
                      <a:r>
                        <a:rPr lang="en-GB" sz="1400" b="1" dirty="0" err="1">
                          <a:latin typeface="Consolas" panose="020B0609020204030204" pitchFamily="49" charset="0"/>
                        </a:rPr>
                        <a:t>eq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expressions are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897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A –ne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expressions are not equal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819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</a:t>
                      </a:r>
                      <a:r>
                        <a:rPr lang="en-GB" sz="1400" b="1" dirty="0" err="1">
                          <a:latin typeface="Consolas" panose="020B0609020204030204" pitchFamily="49" charset="0"/>
                        </a:rPr>
                        <a:t>gt</a:t>
                      </a:r>
                      <a:r>
                        <a:rPr lang="en-GB" sz="1400" b="0" dirty="0">
                          <a:latin typeface="Segoe UI" panose="020B0502040204020203" pitchFamily="34" charset="0"/>
                        </a:rPr>
                        <a:t>, 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</a:t>
                      </a:r>
                      <a:r>
                        <a:rPr lang="en-GB" sz="1400" b="1" dirty="0" err="1">
                          <a:latin typeface="Consolas" panose="020B0609020204030204" pitchFamily="49" charset="0"/>
                        </a:rPr>
                        <a:t>ge</a:t>
                      </a:r>
                      <a:r>
                        <a:rPr lang="en-GB" sz="1400" b="0" dirty="0">
                          <a:latin typeface="Segoe UI" panose="020B0502040204020203" pitchFamily="34" charset="0"/>
                        </a:rPr>
                        <a:t>, 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</a:t>
                      </a:r>
                      <a:r>
                        <a:rPr lang="en-GB" sz="1400" b="1" dirty="0" err="1">
                          <a:latin typeface="Consolas" panose="020B0609020204030204" pitchFamily="49" charset="0"/>
                        </a:rPr>
                        <a:t>lt</a:t>
                      </a:r>
                      <a:r>
                        <a:rPr lang="en-GB" sz="1400" b="0" dirty="0">
                          <a:latin typeface="Segoe UI" panose="020B0502040204020203" pitchFamily="34" charset="0"/>
                        </a:rPr>
                        <a:t>, 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Used as above: true if the first expression is greater than (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</a:t>
                      </a:r>
                      <a:r>
                        <a:rPr lang="en-GB" sz="1400" b="1" dirty="0" err="1">
                          <a:latin typeface="Consolas" panose="020B0609020204030204" pitchFamily="49" charset="0"/>
                        </a:rPr>
                        <a:t>gt</a:t>
                      </a:r>
                      <a:r>
                        <a:rPr lang="en-GB" sz="1400" dirty="0">
                          <a:latin typeface="Segoe UI" panose="020B0502040204020203" pitchFamily="34" charset="0"/>
                        </a:rPr>
                        <a:t>), greater than or equal to (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</a:t>
                      </a:r>
                      <a:r>
                        <a:rPr lang="en-GB" sz="1400" b="1" dirty="0" err="1">
                          <a:latin typeface="Consolas" panose="020B0609020204030204" pitchFamily="49" charset="0"/>
                        </a:rPr>
                        <a:t>ge</a:t>
                      </a:r>
                      <a:r>
                        <a:rPr lang="en-GB" sz="1400" dirty="0">
                          <a:latin typeface="Segoe UI" panose="020B0502040204020203" pitchFamily="34" charset="0"/>
                        </a:rPr>
                        <a:t>), less than (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</a:t>
                      </a:r>
                      <a:r>
                        <a:rPr lang="en-GB" sz="1400" b="1" dirty="0" err="1">
                          <a:latin typeface="Consolas" panose="020B0609020204030204" pitchFamily="49" charset="0"/>
                        </a:rPr>
                        <a:t>lt</a:t>
                      </a:r>
                      <a:r>
                        <a:rPr lang="en-GB" sz="1400" dirty="0">
                          <a:latin typeface="Segoe UI" panose="020B0502040204020203" pitchFamily="34" charset="0"/>
                        </a:rPr>
                        <a:t>), or less than or equal to (</a:t>
                      </a:r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-le</a:t>
                      </a:r>
                      <a:r>
                        <a:rPr lang="en-GB" sz="1400" dirty="0">
                          <a:latin typeface="Segoe UI" panose="020B0502040204020203" pitchFamily="34" charset="0"/>
                        </a:rPr>
                        <a:t>), the second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294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!A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Inverts the expression: true if the expression is false, or vice-versa</a:t>
                      </a:r>
                      <a:endParaRPr lang="en-GB" sz="1400" b="0" dirty="0">
                        <a:latin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3436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26A4931-AF4D-487D-9725-3E6AFF813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6056995"/>
              </p:ext>
            </p:extLst>
          </p:nvPr>
        </p:nvGraphicFramePr>
        <p:xfrm>
          <a:off x="6264878" y="3670727"/>
          <a:ext cx="5558480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10430">
                  <a:extLst>
                    <a:ext uri="{9D8B030D-6E8A-4147-A177-3AD203B41FA5}">
                      <a16:colId xmlns:a16="http://schemas.microsoft.com/office/drawing/2014/main" val="4237517749"/>
                    </a:ext>
                  </a:extLst>
                </a:gridCol>
                <a:gridCol w="3448050">
                  <a:extLst>
                    <a:ext uri="{9D8B030D-6E8A-4147-A177-3AD203B41FA5}">
                      <a16:colId xmlns:a16="http://schemas.microsoft.com/office/drawing/2014/main" val="14966784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File tests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Segoe UI" panose="020B0502040204020203" pitchFamily="34" charset="0"/>
                        </a:rPr>
                        <a:t>Result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043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-d FILENAME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file is a directory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897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-e FILENAME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file exists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0819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-f FILENAME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file is a regular file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294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-r FILENAME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Segoe UI" panose="020B0502040204020203" pitchFamily="34" charset="0"/>
                        </a:rPr>
                        <a:t>True if the file is readable</a:t>
                      </a:r>
                      <a:endParaRPr lang="en-GB" sz="1400" b="0" dirty="0">
                        <a:latin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34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-s FILENAME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dirty="0">
                          <a:latin typeface="Segoe UI" panose="020B0502040204020203" pitchFamily="34" charset="0"/>
                        </a:rPr>
                        <a:t>True if the file is not empty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462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-w FILENAME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dirty="0">
                          <a:latin typeface="Segoe UI" panose="020B0502040204020203" pitchFamily="34" charset="0"/>
                        </a:rPr>
                        <a:t>True if the file is writable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776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latin typeface="Consolas" panose="020B0609020204030204" pitchFamily="49" charset="0"/>
                        </a:rPr>
                        <a:t>-x FILENAME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b="0" dirty="0">
                          <a:latin typeface="Segoe UI" panose="020B0502040204020203" pitchFamily="34" charset="0"/>
                        </a:rPr>
                        <a:t>True if the file is executable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2789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7962042-E8BE-18B0-D64C-1243DB25C420}"/>
              </a:ext>
            </a:extLst>
          </p:cNvPr>
          <p:cNvSpPr txBox="1"/>
          <p:nvPr/>
        </p:nvSpPr>
        <p:spPr>
          <a:xfrm>
            <a:off x="393389" y="3974500"/>
            <a:ext cx="5529649" cy="707886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Older syntaxes using </a:t>
            </a:r>
            <a:r>
              <a:rPr lang="en-GB" sz="2000" b="1" dirty="0">
                <a:latin typeface="Consolas" panose="020B0609020204030204" pitchFamily="49" charset="0"/>
              </a:rPr>
              <a:t>[ ]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or </a:t>
            </a:r>
            <a:r>
              <a:rPr lang="en-GB" sz="2000" b="1" dirty="0">
                <a:latin typeface="Consolas" panose="020B0609020204030204" pitchFamily="49" charset="0"/>
              </a:rPr>
              <a:t>test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also exist – see note in lab 3</a:t>
            </a:r>
          </a:p>
        </p:txBody>
      </p:sp>
    </p:spTree>
    <p:extLst>
      <p:ext uri="{BB962C8B-B14F-4D97-AF65-F5344CB8AC3E}">
        <p14:creationId xmlns:p14="http://schemas.microsoft.com/office/powerpoint/2010/main" val="326759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Example: conditionals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6386384" cy="550300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1800" b="1" dirty="0">
                <a:latin typeface="Consolas" panose="020B0609020204030204" pitchFamily="49" charset="0"/>
              </a:rPr>
              <a:t>~/examples/p2t/linux/Lecture04/conditional.sh</a:t>
            </a:r>
          </a:p>
          <a:p>
            <a:pPr>
              <a:lnSpc>
                <a:spcPct val="100000"/>
              </a:lnSpc>
            </a:pPr>
            <a:r>
              <a:rPr lang="en-GB" sz="2000" dirty="0"/>
              <a:t>The script begins with the mandatory interpreter directive, followed by a header comment which describes its purpose</a:t>
            </a:r>
            <a:endParaRPr lang="en-GB" b="1" dirty="0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GB" dirty="0"/>
              <a:t>Command substitution is used to extract the username of the user running the script</a:t>
            </a:r>
          </a:p>
          <a:p>
            <a:pPr>
              <a:lnSpc>
                <a:spcPct val="100000"/>
              </a:lnSpc>
            </a:pPr>
            <a:r>
              <a:rPr lang="en-GB" dirty="0"/>
              <a:t>A string comparison test is performed to check if the script is running as root, and it exits with an error if this is the case</a:t>
            </a:r>
            <a:endParaRPr lang="en-GB" b="1" dirty="0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GB" dirty="0"/>
              <a:t>A conditional statement is used to check if one of various directories exists, and an error is displayed if none of these exist</a:t>
            </a:r>
          </a:p>
          <a:p>
            <a:pPr>
              <a:lnSpc>
                <a:spcPct val="100000"/>
              </a:lnSpc>
            </a:pPr>
            <a:r>
              <a:rPr lang="en-GB" dirty="0"/>
              <a:t>The contents of this directory is listed</a:t>
            </a:r>
          </a:p>
          <a:p>
            <a:pPr>
              <a:lnSpc>
                <a:spcPct val="100000"/>
              </a:lnSpc>
            </a:pPr>
            <a:r>
              <a:rPr lang="en-GB" dirty="0"/>
              <a:t>The script exits with a return code of </a:t>
            </a:r>
            <a:r>
              <a:rPr lang="en-GB" b="1" dirty="0">
                <a:latin typeface="Consolas" panose="020B0609020204030204" pitchFamily="49" charset="0"/>
              </a:rPr>
              <a:t>0</a:t>
            </a:r>
            <a:r>
              <a:rPr lang="en-GB" dirty="0"/>
              <a:t> indicating success</a:t>
            </a:r>
          </a:p>
        </p:txBody>
      </p:sp>
      <p:sp>
        <p:nvSpPr>
          <p:cNvPr id="4" name="TextBox 3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FD0BEE30-5D0C-4020-9A9A-894D4CFFCF86}"/>
              </a:ext>
            </a:extLst>
          </p:cNvPr>
          <p:cNvSpPr txBox="1"/>
          <p:nvPr/>
        </p:nvSpPr>
        <p:spPr>
          <a:xfrm>
            <a:off x="6977447" y="505123"/>
            <a:ext cx="4983379" cy="58477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Script demonstrating conditional statements.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Returns: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  0  Success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  1  Run as root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  2  No output directory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Check which user is running the script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script_user</a:t>
            </a:r>
            <a:r>
              <a:rPr lang="en-US" sz="1100" dirty="0">
                <a:latin typeface="Consolas" panose="020B0609020204030204" pitchFamily="49" charset="0"/>
              </a:rPr>
              <a:t>=$(</a:t>
            </a:r>
            <a:r>
              <a:rPr lang="en-US" sz="1100" dirty="0" err="1">
                <a:latin typeface="Consolas" panose="020B0609020204030204" pitchFamily="49" charset="0"/>
              </a:rPr>
              <a:t>whoami</a:t>
            </a:r>
            <a:r>
              <a:rPr lang="en-US" sz="1100" dirty="0">
                <a:latin typeface="Consolas" panose="020B0609020204030204" pitchFamily="49" charset="0"/>
              </a:rPr>
              <a:t>)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Don't run this as root!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if [[ ${</a:t>
            </a:r>
            <a:r>
              <a:rPr lang="en-US" sz="1100" dirty="0" err="1">
                <a:latin typeface="Consolas" panose="020B0609020204030204" pitchFamily="49" charset="0"/>
              </a:rPr>
              <a:t>script_user</a:t>
            </a:r>
            <a:r>
              <a:rPr lang="en-US" sz="1100" dirty="0">
                <a:latin typeface="Consolas" panose="020B0609020204030204" pitchFamily="49" charset="0"/>
              </a:rPr>
              <a:t>} == "root" ]]; then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echo "ERROR: Do no run this script as root"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exit 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fi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Decide which directory to use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if [[ -d output ]]; then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target="output"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elif</a:t>
            </a:r>
            <a:r>
              <a:rPr lang="en-US" sz="1100" dirty="0">
                <a:latin typeface="Consolas" panose="020B0609020204030204" pitchFamily="49" charset="0"/>
              </a:rPr>
              <a:t> [[ -d results ]]; then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target="results"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else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echo "ERROR: Target directory does not exist"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exit 2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fi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List directory contents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"Directory ${target} contains:"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ls -l $target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Exit with successful status code (0)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4272844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8797" y="2483802"/>
            <a:ext cx="10174406" cy="1890397"/>
          </a:xfrm>
          <a:effectLst>
            <a:glow rad="50800">
              <a:schemeClr val="bg1"/>
            </a:glow>
          </a:effectLst>
          <a:scene3d>
            <a:camera prst="orthographicFront"/>
            <a:lightRig rig="threePt" dir="t"/>
          </a:scene3d>
          <a:sp3d/>
        </p:spPr>
        <p:txBody>
          <a:bodyPr anchor="t" anchorCtr="0">
            <a:normAutofit/>
          </a:bodyPr>
          <a:lstStyle/>
          <a:p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Part 1: </a:t>
            </a:r>
            <a:b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</a:br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Simple Scripts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BD0D14-ECBB-4424-B186-E05C416EF45E}"/>
              </a:ext>
            </a:extLst>
          </p:cNvPr>
          <p:cNvSpPr txBox="1">
            <a:spLocks/>
          </p:cNvSpPr>
          <p:nvPr/>
        </p:nvSpPr>
        <p:spPr>
          <a:xfrm>
            <a:off x="8806249" y="127551"/>
            <a:ext cx="3385751" cy="10186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P2T 2025: Linux Lecture 4</a:t>
            </a:r>
          </a:p>
          <a:p>
            <a:pPr algn="ctr"/>
            <a:r>
              <a:rPr lang="en-GB" sz="11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 </a:t>
            </a:r>
            <a:b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</a:br>
            <a: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Bash Scripting</a:t>
            </a:r>
          </a:p>
        </p:txBody>
      </p:sp>
    </p:spTree>
    <p:extLst>
      <p:ext uri="{BB962C8B-B14F-4D97-AF65-F5344CB8AC3E}">
        <p14:creationId xmlns:p14="http://schemas.microsoft.com/office/powerpoint/2010/main" val="5288518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8797" y="2483802"/>
            <a:ext cx="10174406" cy="3214353"/>
          </a:xfrm>
          <a:effectLst>
            <a:glow rad="50800">
              <a:schemeClr val="bg1"/>
            </a:glow>
          </a:effectLst>
          <a:scene3d>
            <a:camera prst="orthographicFront"/>
            <a:lightRig rig="threePt" dir="t"/>
          </a:scene3d>
          <a:sp3d/>
        </p:spPr>
        <p:txBody>
          <a:bodyPr anchor="t" anchorCtr="0">
            <a:noAutofit/>
          </a:bodyPr>
          <a:lstStyle/>
          <a:p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Part 4: </a:t>
            </a:r>
            <a:b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</a:br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Ranges and Lists</a:t>
            </a:r>
            <a:b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</a:br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(and Arrays)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0490A77-7B06-2D2C-90D7-6F11B43F8E63}"/>
              </a:ext>
            </a:extLst>
          </p:cNvPr>
          <p:cNvSpPr txBox="1">
            <a:spLocks/>
          </p:cNvSpPr>
          <p:nvPr/>
        </p:nvSpPr>
        <p:spPr>
          <a:xfrm>
            <a:off x="8806249" y="127551"/>
            <a:ext cx="3385751" cy="10186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P2T 2025: Linux Lecture 4</a:t>
            </a:r>
          </a:p>
          <a:p>
            <a:pPr algn="ctr"/>
            <a:r>
              <a:rPr lang="en-GB" sz="11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 </a:t>
            </a:r>
            <a:b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</a:br>
            <a: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Bash Scripting</a:t>
            </a:r>
          </a:p>
        </p:txBody>
      </p:sp>
    </p:spTree>
    <p:extLst>
      <p:ext uri="{BB962C8B-B14F-4D97-AF65-F5344CB8AC3E}">
        <p14:creationId xmlns:p14="http://schemas.microsoft.com/office/powerpoint/2010/main" val="39035695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Ranges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3" y="1164492"/>
            <a:ext cx="6608803" cy="550300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dirty="0"/>
              <a:t>We often want to loop over ranges of values in scripts</a:t>
            </a:r>
            <a:endParaRPr lang="en-GB" sz="2000" dirty="0"/>
          </a:p>
          <a:p>
            <a:pPr>
              <a:lnSpc>
                <a:spcPct val="100000"/>
              </a:lnSpc>
            </a:pPr>
            <a:r>
              <a:rPr lang="en-GB" sz="2000" dirty="0"/>
              <a:t>A numerical range can be written as </a:t>
            </a:r>
            <a:r>
              <a:rPr lang="en-GB" sz="2000" b="1" dirty="0">
                <a:latin typeface="Consolas" panose="020B0609020204030204" pitchFamily="49" charset="0"/>
              </a:rPr>
              <a:t>{</a:t>
            </a:r>
            <a:r>
              <a:rPr lang="en-GB" sz="2000" b="1" dirty="0" err="1">
                <a:latin typeface="Consolas" panose="020B0609020204030204" pitchFamily="49" charset="0"/>
              </a:rPr>
              <a:t>first..last</a:t>
            </a:r>
            <a:r>
              <a:rPr lang="en-GB" sz="2000" b="1" dirty="0">
                <a:latin typeface="Consolas" panose="020B0609020204030204" pitchFamily="49" charset="0"/>
              </a:rPr>
              <a:t>}</a:t>
            </a:r>
            <a:r>
              <a:rPr lang="en-GB" sz="2000" dirty="0"/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/>
              <a:t>	</a:t>
            </a:r>
            <a:r>
              <a:rPr lang="en-GB" b="1" dirty="0">
                <a:latin typeface="Consolas" panose="020B0609020204030204" pitchFamily="49" charset="0"/>
              </a:rPr>
              <a:t>{1..3}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1 2 3</a:t>
            </a:r>
            <a:endParaRPr lang="en-GB" dirty="0">
              <a:latin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{03..01}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03 02 01</a:t>
            </a:r>
          </a:p>
          <a:p>
            <a:pPr>
              <a:lnSpc>
                <a:spcPct val="100000"/>
              </a:lnSpc>
            </a:pPr>
            <a:r>
              <a:rPr lang="en-GB" dirty="0"/>
              <a:t>An increment can also be provided: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sym typeface="Wingdings" panose="05000000000000000000" pitchFamily="2" charset="2"/>
              </a:rPr>
              <a:t>	</a:t>
            </a:r>
            <a:r>
              <a:rPr lang="en-GB" b="1" dirty="0">
                <a:latin typeface="Consolas" panose="020B0609020204030204" pitchFamily="49" charset="0"/>
                <a:sym typeface="Wingdings" panose="05000000000000000000" pitchFamily="2" charset="2"/>
              </a:rPr>
              <a:t>{1..9..2}</a:t>
            </a:r>
            <a:r>
              <a:rPr lang="en-GB" dirty="0">
                <a:sym typeface="Wingdings" panose="05000000000000000000" pitchFamily="2" charset="2"/>
              </a:rPr>
              <a:t>  1 3 5 7 9</a:t>
            </a:r>
          </a:p>
          <a:p>
            <a:pPr>
              <a:lnSpc>
                <a:spcPct val="100000"/>
              </a:lnSpc>
            </a:pPr>
            <a:r>
              <a:rPr lang="en-GB" dirty="0">
                <a:sym typeface="Wingdings" panose="05000000000000000000" pitchFamily="2" charset="2"/>
              </a:rPr>
              <a:t>A range can use characters: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sym typeface="Wingdings" panose="05000000000000000000" pitchFamily="2" charset="2"/>
              </a:rPr>
              <a:t>	</a:t>
            </a:r>
            <a:r>
              <a:rPr lang="en-GB" b="1" dirty="0">
                <a:latin typeface="Consolas" panose="020B0609020204030204" pitchFamily="49" charset="0"/>
              </a:rPr>
              <a:t>{A..C}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/>
              <a:t>A B C</a:t>
            </a:r>
            <a:endParaRPr lang="en-GB" dirty="0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GB" dirty="0"/>
              <a:t>We cannot include variables when using this notation</a:t>
            </a:r>
          </a:p>
          <a:p>
            <a:pPr>
              <a:lnSpc>
                <a:spcPct val="100000"/>
              </a:lnSpc>
            </a:pPr>
            <a:r>
              <a:rPr lang="en-GB" dirty="0"/>
              <a:t>The </a:t>
            </a:r>
            <a:r>
              <a:rPr lang="en-GB" b="1" dirty="0" err="1">
                <a:latin typeface="Consolas" panose="020B0609020204030204" pitchFamily="49" charset="0"/>
              </a:rPr>
              <a:t>seq</a:t>
            </a:r>
            <a:r>
              <a:rPr lang="en-GB" dirty="0"/>
              <a:t> command can be used to generate numerical ranges, and can be combined with variables: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end=3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</a:t>
            </a:r>
            <a:r>
              <a:rPr lang="en-GB" b="1" dirty="0" err="1">
                <a:latin typeface="Consolas" panose="020B0609020204030204" pitchFamily="49" charset="0"/>
              </a:rPr>
              <a:t>seq</a:t>
            </a:r>
            <a:r>
              <a:rPr lang="en-GB" b="1" dirty="0">
                <a:latin typeface="Consolas" panose="020B0609020204030204" pitchFamily="49" charset="0"/>
              </a:rPr>
              <a:t> 1 ${end}</a:t>
            </a:r>
          </a:p>
        </p:txBody>
      </p:sp>
      <p:sp>
        <p:nvSpPr>
          <p:cNvPr id="4" name="TextBox 3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FD0BEE30-5D0C-4020-9A9A-894D4CFFCF86}"/>
              </a:ext>
            </a:extLst>
          </p:cNvPr>
          <p:cNvSpPr txBox="1"/>
          <p:nvPr/>
        </p:nvSpPr>
        <p:spPr>
          <a:xfrm>
            <a:off x="6977447" y="1859340"/>
            <a:ext cx="4983379" cy="31393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nsolas" panose="020B0609020204030204" pitchFamily="49" charset="0"/>
              </a:rPr>
              <a:t>[gordon@brutha0 ~]$ echo {1..10}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1 2 3 4 5 6 7 8 9 10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{10..01}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10 09 08 07 06 05 04 03 02 01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file{001..003}.</a:t>
            </a:r>
            <a:r>
              <a:rPr lang="en-US" sz="1100" dirty="0" err="1">
                <a:latin typeface="Consolas" panose="020B0609020204030204" pitchFamily="49" charset="0"/>
              </a:rPr>
              <a:t>dat</a:t>
            </a:r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file001.dat file002.dat file003.dat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{A..G}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A B C D E F G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end=6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{3..${end}}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{3..6}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seq 3 ${end}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3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4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5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6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seq -s ' ' 3 ${end}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3 4 5 6</a:t>
            </a:r>
          </a:p>
        </p:txBody>
      </p:sp>
    </p:spTree>
    <p:extLst>
      <p:ext uri="{BB962C8B-B14F-4D97-AF65-F5344CB8AC3E}">
        <p14:creationId xmlns:p14="http://schemas.microsoft.com/office/powerpoint/2010/main" val="12426775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Lists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6386384" cy="550300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dirty="0"/>
              <a:t>Bash treats a group of space-separated strings as a list</a:t>
            </a:r>
            <a:endParaRPr lang="en-GB" sz="2000" dirty="0"/>
          </a:p>
          <a:p>
            <a:pPr>
              <a:lnSpc>
                <a:spcPct val="100000"/>
              </a:lnSpc>
            </a:pPr>
            <a:r>
              <a:rPr lang="en-GB" sz="2000" dirty="0"/>
              <a:t>You can also specify a list using braces, similar to a range: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/>
              <a:t>	</a:t>
            </a:r>
            <a:r>
              <a:rPr lang="en-GB" b="1" dirty="0">
                <a:latin typeface="Consolas" panose="020B0609020204030204" pitchFamily="49" charset="0"/>
              </a:rPr>
              <a:t>{</a:t>
            </a:r>
            <a:r>
              <a:rPr lang="en-GB" b="1" dirty="0" err="1">
                <a:latin typeface="Consolas" panose="020B0609020204030204" pitchFamily="49" charset="0"/>
              </a:rPr>
              <a:t>a,b,c,d</a:t>
            </a:r>
            <a:r>
              <a:rPr lang="en-GB" b="1" dirty="0">
                <a:latin typeface="Consolas" panose="020B0609020204030204" pitchFamily="49" charset="0"/>
              </a:rPr>
              <a:t>}</a:t>
            </a:r>
          </a:p>
          <a:p>
            <a:pPr lvl="1">
              <a:lnSpc>
                <a:spcPct val="100000"/>
              </a:lnSpc>
            </a:pPr>
            <a:r>
              <a:rPr lang="en-GB" dirty="0">
                <a:sym typeface="Wingdings" panose="05000000000000000000" pitchFamily="2" charset="2"/>
              </a:rPr>
              <a:t>Be careful not to include spaces within the braces!</a:t>
            </a:r>
          </a:p>
          <a:p>
            <a:pPr>
              <a:lnSpc>
                <a:spcPct val="100000"/>
              </a:lnSpc>
            </a:pPr>
            <a:r>
              <a:rPr lang="en-GB" dirty="0">
                <a:sym typeface="Wingdings" panose="05000000000000000000" pitchFamily="2" charset="2"/>
              </a:rPr>
              <a:t>Bash treats a single- or double-quoted string as a list if it contain spaces: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sym typeface="Wingdings" panose="05000000000000000000" pitchFamily="2" charset="2"/>
              </a:rPr>
              <a:t>	</a:t>
            </a:r>
            <a:r>
              <a:rPr lang="en-GB" b="1" dirty="0">
                <a:latin typeface="Consolas" panose="020B0609020204030204" pitchFamily="49" charset="0"/>
              </a:rPr>
              <a:t>list1='a b c d'</a:t>
            </a:r>
            <a:endParaRPr lang="en-GB" dirty="0"/>
          </a:p>
          <a:p>
            <a:pPr marL="0" indent="0">
              <a:lnSpc>
                <a:spcPct val="100000"/>
              </a:lnSpc>
              <a:buNone/>
            </a:pPr>
            <a:r>
              <a:rPr lang="en-GB" b="1" dirty="0"/>
              <a:t>	</a:t>
            </a:r>
            <a:r>
              <a:rPr lang="en-GB" b="1" dirty="0">
                <a:latin typeface="Consolas" panose="020B0609020204030204" pitchFamily="49" charset="0"/>
              </a:rPr>
              <a:t>list2="a b c d"</a:t>
            </a:r>
            <a:r>
              <a:rPr lang="en-GB" dirty="0"/>
              <a:t> </a:t>
            </a:r>
            <a:endParaRPr lang="en-GB" dirty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r>
              <a:rPr lang="en-GB" dirty="0"/>
              <a:t>This can be useful when processing the output of file system commands such as </a:t>
            </a:r>
            <a:r>
              <a:rPr lang="en-GB" b="1" dirty="0">
                <a:latin typeface="Consolas" panose="020B0609020204030204" pitchFamily="49" charset="0"/>
              </a:rPr>
              <a:t>ls</a:t>
            </a:r>
            <a:r>
              <a:rPr lang="en-GB" dirty="0"/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/>
              <a:t>	</a:t>
            </a:r>
            <a:r>
              <a:rPr lang="en-GB" b="1" dirty="0" err="1">
                <a:latin typeface="Consolas" panose="020B0609020204030204" pitchFamily="49" charset="0"/>
              </a:rPr>
              <a:t>text_files</a:t>
            </a:r>
            <a:r>
              <a:rPr lang="en-GB" b="1" dirty="0">
                <a:latin typeface="Consolas" panose="020B0609020204030204" pitchFamily="49" charset="0"/>
              </a:rPr>
              <a:t>=$(ls *.txt)</a:t>
            </a:r>
          </a:p>
        </p:txBody>
      </p:sp>
      <p:sp>
        <p:nvSpPr>
          <p:cNvPr id="4" name="TextBox 3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FD0BEE30-5D0C-4020-9A9A-894D4CFFCF86}"/>
              </a:ext>
            </a:extLst>
          </p:cNvPr>
          <p:cNvSpPr txBox="1"/>
          <p:nvPr/>
        </p:nvSpPr>
        <p:spPr>
          <a:xfrm>
            <a:off x="6977447" y="2536448"/>
            <a:ext cx="4983379" cy="17851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nsolas" panose="020B0609020204030204" pitchFamily="49" charset="0"/>
              </a:rPr>
              <a:t>[gordon@brutha0 scripts]$ </a:t>
            </a:r>
            <a:r>
              <a:rPr lang="en-US" sz="1100" dirty="0" err="1">
                <a:latin typeface="Consolas" panose="020B0609020204030204" pitchFamily="49" charset="0"/>
              </a:rPr>
              <a:t>mkdir</a:t>
            </a:r>
            <a:r>
              <a:rPr lang="en-US" sz="1100" dirty="0">
                <a:latin typeface="Consolas" panose="020B0609020204030204" pitchFamily="49" charset="0"/>
              </a:rPr>
              <a:t> example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scripts]$ touch example/data{A,B,C}.txt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scripts]$ ls example/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dataA.txt  dataB.txt  dataC.txt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scripts]$ list1="A B C D"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scripts]$ echo ${list1}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A B C D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scripts]$ list2='a b c d'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scripts]$ echo ${list2}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a b c d</a:t>
            </a:r>
          </a:p>
        </p:txBody>
      </p:sp>
    </p:spTree>
    <p:extLst>
      <p:ext uri="{BB962C8B-B14F-4D97-AF65-F5344CB8AC3E}">
        <p14:creationId xmlns:p14="http://schemas.microsoft.com/office/powerpoint/2010/main" val="26980628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82B3DD1-808E-F932-3061-5269778543B8}"/>
              </a:ext>
            </a:extLst>
          </p:cNvPr>
          <p:cNvSpPr txBox="1"/>
          <p:nvPr/>
        </p:nvSpPr>
        <p:spPr>
          <a:xfrm>
            <a:off x="368643" y="1087489"/>
            <a:ext cx="6272789" cy="5555367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Newer versions of Bash support arrays which can be accessed via indices</a:t>
            </a:r>
          </a:p>
          <a:p>
            <a:pPr marL="800100" lvl="1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“Newer” is relative: Bash 2.0 introduced arrays in 1996!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Create an array by enclosing space-separated values in brackets: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b="1" dirty="0"/>
              <a:t>		</a:t>
            </a:r>
            <a:r>
              <a:rPr lang="en-GB" b="1" dirty="0" err="1"/>
              <a:t>my_array</a:t>
            </a:r>
            <a:r>
              <a:rPr lang="en-GB" b="1" dirty="0"/>
              <a:t>=</a:t>
            </a:r>
            <a:r>
              <a:rPr lang="en-GB" b="1" dirty="0">
                <a:latin typeface="Consolas" panose="020B0609020204030204" pitchFamily="49" charset="0"/>
              </a:rPr>
              <a:t>(a b c d)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Access an array using a zero-based index as in C or Python: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b="1" dirty="0">
                <a:latin typeface="Consolas" panose="020B0609020204030204" pitchFamily="49" charset="0"/>
                <a:sym typeface="Wingdings" panose="05000000000000000000" pitchFamily="2" charset="2"/>
              </a:rPr>
              <a:t>		</a:t>
            </a:r>
            <a:r>
              <a:rPr lang="en-GB" b="1" dirty="0">
                <a:latin typeface="Consolas" panose="020B0609020204030204" pitchFamily="49" charset="0"/>
              </a:rPr>
              <a:t>echo ${</a:t>
            </a:r>
            <a:r>
              <a:rPr lang="en-GB" b="1" dirty="0" err="1">
                <a:latin typeface="Consolas" panose="020B0609020204030204" pitchFamily="49" charset="0"/>
              </a:rPr>
              <a:t>my_array</a:t>
            </a:r>
            <a:r>
              <a:rPr lang="en-GB" b="1" dirty="0">
                <a:latin typeface="Consolas" panose="020B0609020204030204" pitchFamily="49" charset="0"/>
              </a:rPr>
              <a:t>[1]}</a:t>
            </a:r>
            <a:endParaRPr lang="en-GB" dirty="0"/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You can access all elements by using </a:t>
            </a:r>
            <a:r>
              <a:rPr lang="en-GB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@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as the index: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GB" b="1" dirty="0">
                <a:latin typeface="Consolas" panose="020B0609020204030204" pitchFamily="49" charset="0"/>
              </a:rPr>
              <a:t>		echo ${</a:t>
            </a:r>
            <a:r>
              <a:rPr lang="en-GB" b="1" dirty="0" err="1">
                <a:latin typeface="Consolas" panose="020B0609020204030204" pitchFamily="49" charset="0"/>
              </a:rPr>
              <a:t>my_array</a:t>
            </a:r>
            <a:r>
              <a:rPr lang="en-GB" b="1" dirty="0">
                <a:latin typeface="Consolas" panose="020B0609020204030204" pitchFamily="49" charset="0"/>
              </a:rPr>
              <a:t>[@]}</a:t>
            </a:r>
            <a:endParaRPr lang="en-GB" dirty="0"/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Array indices do not need to be consecutive</a:t>
            </a:r>
          </a:p>
          <a:p>
            <a:pPr marL="3429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000" dirty="0">
                <a:highlight>
                  <a:srgbClr val="C0C0C0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Even newer (post 2009!) versions of Bash support associative arrays, similar to dictionaries in Python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Arrays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4" name="TextBox 3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FD0BEE30-5D0C-4020-9A9A-894D4CFFCF86}"/>
              </a:ext>
            </a:extLst>
          </p:cNvPr>
          <p:cNvSpPr txBox="1"/>
          <p:nvPr/>
        </p:nvSpPr>
        <p:spPr>
          <a:xfrm>
            <a:off x="6977447" y="1859340"/>
            <a:ext cx="4983379" cy="31393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nsolas" panose="020B0609020204030204" pitchFamily="49" charset="0"/>
              </a:rPr>
              <a:t>[gordon@brutha0 ~]$ 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=(a b c d)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${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[0]}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a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${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[1]}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b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${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[2]}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c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${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[3]}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d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${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[4]}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[gordon@brutha0 ~]$ 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[5]=f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${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[4]}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${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[5]}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~]$ echo ${</a:t>
            </a:r>
            <a:r>
              <a:rPr lang="en-US" sz="1100" dirty="0" err="1">
                <a:latin typeface="Consolas" panose="020B0609020204030204" pitchFamily="49" charset="0"/>
              </a:rPr>
              <a:t>my_array</a:t>
            </a:r>
            <a:r>
              <a:rPr lang="en-US" sz="1100" dirty="0">
                <a:latin typeface="Consolas" panose="020B0609020204030204" pitchFamily="49" charset="0"/>
              </a:rPr>
              <a:t>[6]}</a:t>
            </a:r>
          </a:p>
          <a:p>
            <a:endParaRPr lang="en-US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5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8797" y="2483802"/>
            <a:ext cx="10174406" cy="3214353"/>
          </a:xfrm>
          <a:effectLst>
            <a:glow rad="50800">
              <a:schemeClr val="bg1"/>
            </a:glow>
          </a:effectLst>
          <a:scene3d>
            <a:camera prst="orthographicFront"/>
            <a:lightRig rig="threePt" dir="t"/>
          </a:scene3d>
          <a:sp3d/>
        </p:spPr>
        <p:txBody>
          <a:bodyPr anchor="t" anchorCtr="0">
            <a:noAutofit/>
          </a:bodyPr>
          <a:lstStyle/>
          <a:p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Part 5: </a:t>
            </a:r>
            <a:b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</a:br>
            <a:r>
              <a:rPr lang="en-GB" dirty="0">
                <a:latin typeface="Consolas" panose="020B0609020204030204" pitchFamily="49" charset="0"/>
              </a:rPr>
              <a:t>for </a:t>
            </a:r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Loops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FAD4330-A183-1FF5-DC03-27DA269E004D}"/>
              </a:ext>
            </a:extLst>
          </p:cNvPr>
          <p:cNvSpPr txBox="1">
            <a:spLocks/>
          </p:cNvSpPr>
          <p:nvPr/>
        </p:nvSpPr>
        <p:spPr>
          <a:xfrm>
            <a:off x="8806249" y="127551"/>
            <a:ext cx="3385751" cy="10186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P2T 2025: Linux Lecture 4</a:t>
            </a:r>
          </a:p>
          <a:p>
            <a:pPr algn="ctr"/>
            <a:r>
              <a:rPr lang="en-GB" sz="11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 </a:t>
            </a:r>
            <a:b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</a:br>
            <a:r>
              <a:rPr lang="en-GB" sz="3200" b="1" dirty="0">
                <a:latin typeface="Segoe UI" panose="020B0502040204020203" pitchFamily="34" charset="0"/>
                <a:ea typeface="Adobe Fan Heiti Std B" panose="020B0700000000000000" pitchFamily="34" charset="-128"/>
              </a:rPr>
              <a:t>Bash Scripting</a:t>
            </a:r>
          </a:p>
        </p:txBody>
      </p:sp>
    </p:spTree>
    <p:extLst>
      <p:ext uri="{BB962C8B-B14F-4D97-AF65-F5344CB8AC3E}">
        <p14:creationId xmlns:p14="http://schemas.microsoft.com/office/powerpoint/2010/main" val="7394880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Loops: </a:t>
            </a:r>
            <a:r>
              <a:rPr lang="en-GB" dirty="0"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164492"/>
            <a:ext cx="6382300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The </a:t>
            </a:r>
            <a:r>
              <a:rPr lang="en-GB" sz="2000" b="1" dirty="0">
                <a:latin typeface="Consolas" panose="020B0609020204030204" pitchFamily="49" charset="0"/>
              </a:rPr>
              <a:t>for</a:t>
            </a:r>
            <a:r>
              <a:rPr lang="en-GB" sz="2000" dirty="0"/>
              <a:t> loop is used when the number of items you wish to iterate over is known in advance</a:t>
            </a:r>
          </a:p>
          <a:p>
            <a:pPr>
              <a:lnSpc>
                <a:spcPct val="100000"/>
              </a:lnSpc>
            </a:pPr>
            <a:r>
              <a:rPr lang="en-GB" dirty="0"/>
              <a:t>Items can be values from a range, list or array, the results of running a command, or files from a glob: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x in {3..9}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file in *.pdf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</a:t>
            </a:r>
            <a:r>
              <a:rPr lang="en-GB" b="1" dirty="0" err="1">
                <a:latin typeface="Consolas" panose="020B0609020204030204" pitchFamily="49" charset="0"/>
              </a:rPr>
              <a:t>end_text</a:t>
            </a:r>
            <a:r>
              <a:rPr lang="en-GB" b="1" dirty="0">
                <a:latin typeface="Consolas" panose="020B0609020204030204" pitchFamily="49" charset="0"/>
              </a:rPr>
              <a:t> in $(tail filename.txt)</a:t>
            </a:r>
          </a:p>
        </p:txBody>
      </p:sp>
      <p:sp>
        <p:nvSpPr>
          <p:cNvPr id="5" name="TextBox 4" descr="Pseudocode for an if statement">
            <a:extLst>
              <a:ext uri="{FF2B5EF4-FFF2-40B4-BE49-F238E27FC236}">
                <a16:creationId xmlns:a16="http://schemas.microsoft.com/office/drawing/2014/main" id="{7175CEF8-BE86-4D4F-A139-DBF18966D037}"/>
              </a:ext>
            </a:extLst>
          </p:cNvPr>
          <p:cNvSpPr txBox="1"/>
          <p:nvPr/>
        </p:nvSpPr>
        <p:spPr>
          <a:xfrm>
            <a:off x="6977445" y="716044"/>
            <a:ext cx="4983379" cy="13234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onsolas" panose="020B0609020204030204" pitchFamily="49" charset="0"/>
              </a:rPr>
              <a:t>for </a:t>
            </a:r>
            <a:r>
              <a:rPr lang="en-US" sz="2000" dirty="0">
                <a:latin typeface="Consolas" panose="020B0609020204030204" pitchFamily="49" charset="0"/>
              </a:rPr>
              <a:t>expression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do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    </a:t>
            </a:r>
            <a:r>
              <a:rPr lang="en-GB" sz="2000" dirty="0">
                <a:latin typeface="Consolas" panose="020B0609020204030204" pitchFamily="49" charset="0"/>
              </a:rPr>
              <a:t>do something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done</a:t>
            </a:r>
            <a:endParaRPr lang="en-GB" sz="1100" b="1" dirty="0">
              <a:latin typeface="Consolas" panose="020B0609020204030204" pitchFamily="49" charset="0"/>
            </a:endParaRPr>
          </a:p>
        </p:txBody>
      </p:sp>
      <p:sp>
        <p:nvSpPr>
          <p:cNvPr id="6" name="TextBox 5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C7464188-EFD0-4F89-9A73-2DC18FFA2B5E}"/>
              </a:ext>
            </a:extLst>
          </p:cNvPr>
          <p:cNvSpPr txBox="1"/>
          <p:nvPr/>
        </p:nvSpPr>
        <p:spPr>
          <a:xfrm>
            <a:off x="6977446" y="2325527"/>
            <a:ext cx="4983379" cy="38164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Examples of for loops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Loop over a range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for number in {1..3}; do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echo ${number}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done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Loop over files matching a pattern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for </a:t>
            </a:r>
            <a:r>
              <a:rPr lang="en-US" sz="1100" dirty="0" err="1">
                <a:latin typeface="Consolas" panose="020B0609020204030204" pitchFamily="49" charset="0"/>
              </a:rPr>
              <a:t>text_file</a:t>
            </a:r>
            <a:r>
              <a:rPr lang="en-US" sz="1100" dirty="0">
                <a:latin typeface="Consolas" panose="020B0609020204030204" pitchFamily="49" charset="0"/>
              </a:rPr>
              <a:t> in docs/*.txt; do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latin typeface="Consolas" panose="020B0609020204030204" pitchFamily="49" charset="0"/>
              </a:rPr>
              <a:t>wc</a:t>
            </a:r>
            <a:r>
              <a:rPr lang="en-US" sz="1100" dirty="0">
                <a:latin typeface="Consolas" panose="020B0609020204030204" pitchFamily="49" charset="0"/>
              </a:rPr>
              <a:t> -l ${</a:t>
            </a:r>
            <a:r>
              <a:rPr lang="en-US" sz="1100" dirty="0" err="1">
                <a:latin typeface="Consolas" panose="020B0609020204030204" pitchFamily="49" charset="0"/>
              </a:rPr>
              <a:t>text_file</a:t>
            </a:r>
            <a:r>
              <a:rPr lang="en-US" sz="1100" dirty="0">
                <a:latin typeface="Consolas" panose="020B0609020204030204" pitchFamily="49" charset="0"/>
              </a:rPr>
              <a:t>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done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Loop over the output of a command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(Here, the three most recently-modified files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 in my home directory)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for recent in $(ls -t ~/ | head -n 3); do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file ~/${recent}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done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01A495-E909-2B1A-04F9-9B7AD8E42F28}"/>
              </a:ext>
            </a:extLst>
          </p:cNvPr>
          <p:cNvSpPr txBox="1"/>
          <p:nvPr/>
        </p:nvSpPr>
        <p:spPr>
          <a:xfrm>
            <a:off x="566352" y="4063436"/>
            <a:ext cx="5959576" cy="78483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A C-style for loop also exists, but is rarely used:</a:t>
            </a:r>
          </a:p>
          <a:p>
            <a:r>
              <a:rPr lang="en-GB" sz="2000" b="1" dirty="0">
                <a:latin typeface="Consolas" panose="020B0609020204030204" pitchFamily="49" charset="0"/>
                <a:cs typeface="Segoe UI" panose="020B0502040204020203" pitchFamily="34" charset="0"/>
              </a:rPr>
              <a:t>	for (( x = 0; x &lt; 5; x++ ))</a:t>
            </a:r>
          </a:p>
        </p:txBody>
      </p:sp>
    </p:spTree>
    <p:extLst>
      <p:ext uri="{BB962C8B-B14F-4D97-AF65-F5344CB8AC3E}">
        <p14:creationId xmlns:p14="http://schemas.microsoft.com/office/powerpoint/2010/main" val="227264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Example: </a:t>
            </a:r>
            <a:r>
              <a:rPr lang="en-GB" dirty="0">
                <a:latin typeface="Consolas" panose="020B0609020204030204" pitchFamily="49" charset="0"/>
              </a:rPr>
              <a:t>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164492"/>
            <a:ext cx="6382300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~/examples/p2t/linux/Lecture04/for.sh</a:t>
            </a:r>
          </a:p>
          <a:p>
            <a:pPr>
              <a:lnSpc>
                <a:spcPct val="100000"/>
              </a:lnSpc>
            </a:pPr>
            <a:r>
              <a:rPr lang="en-GB" sz="2000" dirty="0"/>
              <a:t>The first example loops over values in a range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This is the best way to replicate the C-style </a:t>
            </a:r>
            <a:r>
              <a:rPr lang="en-GB" b="1" dirty="0">
                <a:latin typeface="Consolas" panose="020B0609020204030204" pitchFamily="49" charset="0"/>
              </a:rPr>
              <a:t>for</a:t>
            </a:r>
            <a:r>
              <a:rPr lang="en-GB" dirty="0"/>
              <a:t> loop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Any range is acceptable: it does not have to be numerical</a:t>
            </a:r>
          </a:p>
          <a:p>
            <a:pPr>
              <a:lnSpc>
                <a:spcPct val="100000"/>
              </a:lnSpc>
            </a:pPr>
            <a:r>
              <a:rPr lang="en-GB" dirty="0"/>
              <a:t>The second example loops over all files with names matching a particular pattern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We could loop over all files with a simpler glob: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for file in *; do</a:t>
            </a:r>
          </a:p>
          <a:p>
            <a:pPr>
              <a:lnSpc>
                <a:spcPct val="100000"/>
              </a:lnSpc>
            </a:pPr>
            <a:r>
              <a:rPr lang="en-GB" dirty="0"/>
              <a:t>The third example loops over the output of another command, line by line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We can then run other commands on this output</a:t>
            </a:r>
          </a:p>
        </p:txBody>
      </p:sp>
      <p:sp>
        <p:nvSpPr>
          <p:cNvPr id="5" name="TextBox 4" descr="Pseudocode for an if statement">
            <a:extLst>
              <a:ext uri="{FF2B5EF4-FFF2-40B4-BE49-F238E27FC236}">
                <a16:creationId xmlns:a16="http://schemas.microsoft.com/office/drawing/2014/main" id="{7175CEF8-BE86-4D4F-A139-DBF18966D037}"/>
              </a:ext>
            </a:extLst>
          </p:cNvPr>
          <p:cNvSpPr txBox="1"/>
          <p:nvPr/>
        </p:nvSpPr>
        <p:spPr>
          <a:xfrm>
            <a:off x="6977445" y="716044"/>
            <a:ext cx="4983379" cy="13234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onsolas" panose="020B0609020204030204" pitchFamily="49" charset="0"/>
              </a:rPr>
              <a:t>for </a:t>
            </a:r>
            <a:r>
              <a:rPr lang="en-US" sz="2000" dirty="0">
                <a:latin typeface="Consolas" panose="020B0609020204030204" pitchFamily="49" charset="0"/>
              </a:rPr>
              <a:t>expression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do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    </a:t>
            </a:r>
            <a:r>
              <a:rPr lang="en-GB" sz="2000" dirty="0">
                <a:latin typeface="Consolas" panose="020B0609020204030204" pitchFamily="49" charset="0"/>
              </a:rPr>
              <a:t>do something</a:t>
            </a:r>
          </a:p>
          <a:p>
            <a:r>
              <a:rPr lang="en-GB" sz="2000" b="1" dirty="0">
                <a:latin typeface="Consolas" panose="020B0609020204030204" pitchFamily="49" charset="0"/>
              </a:rPr>
              <a:t>done</a:t>
            </a:r>
            <a:endParaRPr lang="en-GB" sz="1100" b="1" dirty="0">
              <a:latin typeface="Consolas" panose="020B0609020204030204" pitchFamily="49" charset="0"/>
            </a:endParaRPr>
          </a:p>
        </p:txBody>
      </p:sp>
      <p:sp>
        <p:nvSpPr>
          <p:cNvPr id="6" name="TextBox 5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C7464188-EFD0-4F89-9A73-2DC18FFA2B5E}"/>
              </a:ext>
            </a:extLst>
          </p:cNvPr>
          <p:cNvSpPr txBox="1"/>
          <p:nvPr/>
        </p:nvSpPr>
        <p:spPr>
          <a:xfrm>
            <a:off x="6977446" y="2325527"/>
            <a:ext cx="4983379" cy="38164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Examples of for loops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Loop over a range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for number in {1..3}; do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echo ${number}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done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Loop over files matching a pattern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for </a:t>
            </a:r>
            <a:r>
              <a:rPr lang="en-US" sz="1100" dirty="0" err="1">
                <a:latin typeface="Consolas" panose="020B0609020204030204" pitchFamily="49" charset="0"/>
              </a:rPr>
              <a:t>text_file</a:t>
            </a:r>
            <a:r>
              <a:rPr lang="en-US" sz="1100" dirty="0">
                <a:latin typeface="Consolas" panose="020B0609020204030204" pitchFamily="49" charset="0"/>
              </a:rPr>
              <a:t> in docs/*.txt; do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latin typeface="Consolas" panose="020B0609020204030204" pitchFamily="49" charset="0"/>
              </a:rPr>
              <a:t>wc</a:t>
            </a:r>
            <a:r>
              <a:rPr lang="en-US" sz="1100" dirty="0">
                <a:latin typeface="Consolas" panose="020B0609020204030204" pitchFamily="49" charset="0"/>
              </a:rPr>
              <a:t> -l ${</a:t>
            </a:r>
            <a:r>
              <a:rPr lang="en-US" sz="1100" dirty="0" err="1">
                <a:latin typeface="Consolas" panose="020B0609020204030204" pitchFamily="49" charset="0"/>
              </a:rPr>
              <a:t>text_file</a:t>
            </a:r>
            <a:r>
              <a:rPr lang="en-US" sz="1100" dirty="0">
                <a:latin typeface="Consolas" panose="020B0609020204030204" pitchFamily="49" charset="0"/>
              </a:rPr>
              <a:t>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done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Loop over the output of a command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(Here, the three most recently-modified files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 in my home directory)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for recent in $(ls -t ~/ | head -n 3); do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    file ~/${recent}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done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</a:p>
        </p:txBody>
      </p:sp>
    </p:spTree>
    <p:extLst>
      <p:ext uri="{BB962C8B-B14F-4D97-AF65-F5344CB8AC3E}">
        <p14:creationId xmlns:p14="http://schemas.microsoft.com/office/powerpoint/2010/main" val="32465248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Summary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AEF429-1840-44AC-B73A-F822CC220CBA}"/>
              </a:ext>
            </a:extLst>
          </p:cNvPr>
          <p:cNvSpPr txBox="1">
            <a:spLocks/>
          </p:cNvSpPr>
          <p:nvPr/>
        </p:nvSpPr>
        <p:spPr>
          <a:xfrm>
            <a:off x="368644" y="1164492"/>
            <a:ext cx="11458800" cy="54999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yriad Pro" panose="020B0503030403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yriad Pro" panose="020B0503030403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yriad Pro" panose="020B0503030403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yriad Pro" panose="020B0503030403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yriad Pro" panose="020B0503030403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2000" dirty="0">
                <a:latin typeface="Segoe UI" panose="020B0502040204020203" pitchFamily="34" charset="0"/>
              </a:rPr>
              <a:t>A </a:t>
            </a:r>
            <a:r>
              <a:rPr lang="en-GB" sz="2000" b="1" dirty="0">
                <a:latin typeface="Segoe UI" panose="020B0502040204020203" pitchFamily="34" charset="0"/>
              </a:rPr>
              <a:t>shell script</a:t>
            </a:r>
            <a:r>
              <a:rPr lang="en-GB" sz="2000" dirty="0">
                <a:latin typeface="Segoe UI" panose="020B0502040204020203" pitchFamily="34" charset="0"/>
              </a:rPr>
              <a:t> is a collection of commands to be run in a shell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Segoe UI" panose="020B0502040204020203" pitchFamily="34" charset="0"/>
              </a:rPr>
              <a:t>Shell scripts allow you to automate common or time-consuming tasks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Segoe UI" panose="020B0502040204020203" pitchFamily="34" charset="0"/>
              </a:rPr>
              <a:t>Shell scripts are </a:t>
            </a:r>
            <a:r>
              <a:rPr lang="en-GB" sz="2000" b="1" dirty="0">
                <a:latin typeface="Segoe UI" panose="020B0502040204020203" pitchFamily="34" charset="0"/>
              </a:rPr>
              <a:t>interpreted </a:t>
            </a:r>
            <a:r>
              <a:rPr lang="en-GB" sz="2000" dirty="0">
                <a:latin typeface="Segoe UI" panose="020B0502040204020203" pitchFamily="34" charset="0"/>
              </a:rPr>
              <a:t>and do not need to be compiled before execution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Segoe UI" panose="020B0502040204020203" pitchFamily="34" charset="0"/>
              </a:rPr>
              <a:t>Shell scripts begin with an </a:t>
            </a:r>
            <a:r>
              <a:rPr lang="en-GB" sz="2000" b="1" dirty="0">
                <a:latin typeface="Segoe UI" panose="020B0502040204020203" pitchFamily="34" charset="0"/>
              </a:rPr>
              <a:t>interpreter directive</a:t>
            </a:r>
            <a:r>
              <a:rPr lang="en-GB" sz="2000" dirty="0">
                <a:latin typeface="Segoe UI" panose="020B0502040204020203" pitchFamily="34" charset="0"/>
              </a:rPr>
              <a:t> which tells Linux which command interpreter to use</a:t>
            </a:r>
          </a:p>
          <a:p>
            <a:pPr lvl="1">
              <a:lnSpc>
                <a:spcPct val="100000"/>
              </a:lnSpc>
            </a:pPr>
            <a:r>
              <a:rPr lang="en-GB" sz="1800" dirty="0">
                <a:latin typeface="Segoe UI" panose="020B0502040204020203" pitchFamily="34" charset="0"/>
              </a:rPr>
              <a:t>All Bash scripts begin </a:t>
            </a:r>
            <a:r>
              <a:rPr lang="en-GB" sz="1800" b="1" dirty="0">
                <a:latin typeface="Consolas" panose="020B0609020204030204" pitchFamily="49" charset="0"/>
              </a:rPr>
              <a:t>#! /bin/bash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Segoe UI" panose="020B0502040204020203" pitchFamily="34" charset="0"/>
              </a:rPr>
              <a:t>Comments are introduced using the </a:t>
            </a:r>
            <a:r>
              <a:rPr lang="en-GB" sz="2000" b="1" dirty="0">
                <a:latin typeface="Consolas" panose="020B0609020204030204" pitchFamily="49" charset="0"/>
              </a:rPr>
              <a:t>#</a:t>
            </a:r>
            <a:r>
              <a:rPr lang="en-GB" sz="2000" dirty="0">
                <a:latin typeface="Segoe UI" panose="020B0502040204020203" pitchFamily="34" charset="0"/>
              </a:rPr>
              <a:t> character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Segoe UI" panose="020B0502040204020203" pitchFamily="34" charset="0"/>
              </a:rPr>
              <a:t>Bash has two types of string:</a:t>
            </a:r>
          </a:p>
          <a:p>
            <a:pPr lvl="1">
              <a:lnSpc>
                <a:spcPct val="100000"/>
              </a:lnSpc>
            </a:pPr>
            <a:r>
              <a:rPr lang="en-GB" sz="1800" dirty="0">
                <a:latin typeface="Segoe UI" panose="020B0502040204020203" pitchFamily="34" charset="0"/>
              </a:rPr>
              <a:t>Variable substitution does not take place in single-quoted strings</a:t>
            </a:r>
          </a:p>
          <a:p>
            <a:pPr lvl="1">
              <a:lnSpc>
                <a:spcPct val="100000"/>
              </a:lnSpc>
            </a:pPr>
            <a:r>
              <a:rPr lang="en-GB" sz="1800" dirty="0">
                <a:latin typeface="Segoe UI" panose="020B0502040204020203" pitchFamily="34" charset="0"/>
              </a:rPr>
              <a:t>Variable substitution does take place in double-quoted strings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Segoe UI" panose="020B0502040204020203" pitchFamily="34" charset="0"/>
              </a:rPr>
              <a:t>Special variables: </a:t>
            </a:r>
            <a:r>
              <a:rPr lang="en-GB" sz="2000" b="1" dirty="0">
                <a:latin typeface="Consolas" panose="020B0609020204030204" pitchFamily="49" charset="0"/>
              </a:rPr>
              <a:t>$0</a:t>
            </a:r>
            <a:r>
              <a:rPr lang="en-GB" sz="2000" dirty="0">
                <a:latin typeface="Segoe UI" panose="020B0502040204020203" pitchFamily="34" charset="0"/>
              </a:rPr>
              <a:t>, </a:t>
            </a:r>
            <a:r>
              <a:rPr lang="en-GB" sz="2000" b="1" dirty="0">
                <a:latin typeface="Consolas" panose="020B0609020204030204" pitchFamily="49" charset="0"/>
              </a:rPr>
              <a:t>$1</a:t>
            </a:r>
            <a:r>
              <a:rPr lang="en-GB" sz="2000" dirty="0">
                <a:latin typeface="Segoe UI" panose="020B0502040204020203" pitchFamily="34" charset="0"/>
              </a:rPr>
              <a:t>, </a:t>
            </a:r>
            <a:r>
              <a:rPr lang="en-GB" sz="2000" b="1" dirty="0">
                <a:latin typeface="Consolas" panose="020B0609020204030204" pitchFamily="49" charset="0"/>
              </a:rPr>
              <a:t>$2</a:t>
            </a:r>
            <a:r>
              <a:rPr lang="en-GB" sz="2000" dirty="0">
                <a:latin typeface="Segoe UI" panose="020B0502040204020203" pitchFamily="34" charset="0"/>
              </a:rPr>
              <a:t>, </a:t>
            </a:r>
            <a:r>
              <a:rPr lang="en-GB" sz="2000" b="1" dirty="0">
                <a:latin typeface="Consolas" panose="020B0609020204030204" pitchFamily="49" charset="0"/>
              </a:rPr>
              <a:t>$@</a:t>
            </a:r>
            <a:r>
              <a:rPr lang="en-GB" sz="2000" dirty="0">
                <a:latin typeface="Segoe UI" panose="020B0502040204020203" pitchFamily="34" charset="0"/>
              </a:rPr>
              <a:t>, </a:t>
            </a:r>
            <a:r>
              <a:rPr lang="en-GB" sz="2000" b="1" dirty="0">
                <a:latin typeface="Consolas" panose="020B0609020204030204" pitchFamily="49" charset="0"/>
              </a:rPr>
              <a:t>$#</a:t>
            </a:r>
            <a:r>
              <a:rPr lang="en-GB" sz="2000" dirty="0">
                <a:latin typeface="Segoe UI" panose="020B0502040204020203" pitchFamily="34" charset="0"/>
              </a:rPr>
              <a:t>, </a:t>
            </a:r>
            <a:r>
              <a:rPr lang="en-GB" sz="2000" b="1" dirty="0">
                <a:latin typeface="Consolas" panose="020B0609020204030204" pitchFamily="49" charset="0"/>
              </a:rPr>
              <a:t>$$</a:t>
            </a:r>
            <a:r>
              <a:rPr lang="en-GB" sz="2000" dirty="0">
                <a:latin typeface="Segoe UI" panose="020B0502040204020203" pitchFamily="34" charset="0"/>
              </a:rPr>
              <a:t>, </a:t>
            </a:r>
            <a:r>
              <a:rPr lang="en-GB" sz="2000" b="1" dirty="0">
                <a:latin typeface="Consolas" panose="020B0609020204030204" pitchFamily="49" charset="0"/>
              </a:rPr>
              <a:t>$?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Segoe UI" panose="020B0502040204020203" pitchFamily="34" charset="0"/>
              </a:rPr>
              <a:t>Bash has conditional statements (</a:t>
            </a:r>
            <a:r>
              <a:rPr lang="en-GB" sz="2000" b="1" dirty="0">
                <a:latin typeface="Consolas" panose="020B0609020204030204" pitchFamily="49" charset="0"/>
              </a:rPr>
              <a:t>if</a:t>
            </a:r>
            <a:r>
              <a:rPr lang="en-GB" sz="2000" dirty="0">
                <a:latin typeface="Segoe UI" panose="020B0502040204020203" pitchFamily="34" charset="0"/>
              </a:rPr>
              <a:t>) for branching and loops (</a:t>
            </a:r>
            <a:r>
              <a:rPr lang="en-GB" sz="2000" b="1" dirty="0">
                <a:latin typeface="Consolas" panose="020B0609020204030204" pitchFamily="49" charset="0"/>
              </a:rPr>
              <a:t>for</a:t>
            </a:r>
            <a:r>
              <a:rPr lang="en-GB" sz="2000" dirty="0">
                <a:latin typeface="Segoe UI" panose="020B0502040204020203" pitchFamily="34" charset="0"/>
              </a:rPr>
              <a:t>) for repetition</a:t>
            </a:r>
          </a:p>
          <a:p>
            <a:pPr lvl="1">
              <a:lnSpc>
                <a:spcPct val="100000"/>
              </a:lnSpc>
            </a:pPr>
            <a:r>
              <a:rPr lang="en-GB" sz="1800" dirty="0">
                <a:latin typeface="Segoe UI" panose="020B0502040204020203" pitchFamily="34" charset="0"/>
              </a:rPr>
              <a:t>Various tests can be used with these constructs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latin typeface="Segoe UI" panose="020B0502040204020203" pitchFamily="34" charset="0"/>
              </a:rPr>
              <a:t>Values can be collected together and iterated over: ranges and lists</a:t>
            </a:r>
          </a:p>
        </p:txBody>
      </p:sp>
    </p:spTree>
    <p:extLst>
      <p:ext uri="{BB962C8B-B14F-4D97-AF65-F5344CB8AC3E}">
        <p14:creationId xmlns:p14="http://schemas.microsoft.com/office/powerpoint/2010/main" val="11540614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Case study: final script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5463745" cy="542831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dirty="0"/>
              <a:t>Our completed data logger script might look something like this…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…or it might not, depending on what I do in the lecture!</a:t>
            </a:r>
          </a:p>
          <a:p>
            <a:pPr>
              <a:lnSpc>
                <a:spcPct val="100000"/>
              </a:lnSpc>
            </a:pPr>
            <a:r>
              <a:rPr lang="en-GB" dirty="0"/>
              <a:t>Requirements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Lets you specify which datalogger you want to use and checks it is executable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Runs the datalogger a given number of times at an interval of a couple of seconds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Removes any log files produced while the sensors were offline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Prints out the readings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/>
          </a:p>
        </p:txBody>
      </p:sp>
      <p:sp>
        <p:nvSpPr>
          <p:cNvPr id="4" name="TextBox 3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5CBD0DCF-69DE-85A8-679F-62BC29E320DD}"/>
              </a:ext>
            </a:extLst>
          </p:cNvPr>
          <p:cNvSpPr txBox="1"/>
          <p:nvPr/>
        </p:nvSpPr>
        <p:spPr>
          <a:xfrm>
            <a:off x="6243356" y="343483"/>
            <a:ext cx="5580000" cy="624786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0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 Script to process output from data logger.</a:t>
            </a: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 P2T Linux Lecture 4</a:t>
            </a: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 Gordon Stewart (30 January 2023)</a:t>
            </a:r>
          </a:p>
          <a:p>
            <a:endParaRPr lang="en-US" sz="10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 Get datalogger application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target=$1</a:t>
            </a:r>
          </a:p>
          <a:p>
            <a:endParaRPr lang="en-US" sz="1000" dirty="0"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 Check we have enough arguments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if [[ $# != 1 ]]; then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echo "Usage: ./example.sh APPLICATION"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exit 1</a:t>
            </a: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 Check argument is executable</a:t>
            </a:r>
          </a:p>
          <a:p>
            <a:r>
              <a:rPr lang="en-US" sz="1000" dirty="0" err="1">
                <a:latin typeface="Consolas" panose="020B0609020204030204" pitchFamily="49" charset="0"/>
              </a:rPr>
              <a:t>elif</a:t>
            </a:r>
            <a:r>
              <a:rPr lang="en-US" sz="1000" dirty="0">
                <a:latin typeface="Consolas" panose="020B0609020204030204" pitchFamily="49" charset="0"/>
              </a:rPr>
              <a:t> [[ ! -x ${target} ]]; then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echo "ERROR: Not executable: ${target}" &gt;&amp;2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exit 2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fi</a:t>
            </a:r>
          </a:p>
          <a:p>
            <a:endParaRPr lang="en-US" sz="1000" dirty="0"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 Run datalogger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for </a:t>
            </a:r>
            <a:r>
              <a:rPr lang="en-US" sz="1000" dirty="0" err="1">
                <a:latin typeface="Consolas" panose="020B0609020204030204" pitchFamily="49" charset="0"/>
              </a:rPr>
              <a:t>runcount</a:t>
            </a:r>
            <a:r>
              <a:rPr lang="en-US" sz="1000" dirty="0">
                <a:latin typeface="Consolas" panose="020B0609020204030204" pitchFamily="49" charset="0"/>
              </a:rPr>
              <a:t> in {1..10}; do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echo "Running datalogger: ${</a:t>
            </a:r>
            <a:r>
              <a:rPr lang="en-US" sz="1000" dirty="0" err="1">
                <a:latin typeface="Consolas" panose="020B0609020204030204" pitchFamily="49" charset="0"/>
              </a:rPr>
              <a:t>runcount</a:t>
            </a:r>
            <a:r>
              <a:rPr lang="en-US" sz="1000" dirty="0">
                <a:latin typeface="Consolas" panose="020B0609020204030204" pitchFamily="49" charset="0"/>
              </a:rPr>
              <a:t>}"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${target}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sleep 2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done</a:t>
            </a:r>
          </a:p>
          <a:p>
            <a:endParaRPr lang="en-US" sz="1000" dirty="0"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 Check data files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for filename in *.</a:t>
            </a:r>
            <a:r>
              <a:rPr lang="en-US" sz="1000" dirty="0" err="1">
                <a:latin typeface="Consolas" panose="020B0609020204030204" pitchFamily="49" charset="0"/>
              </a:rPr>
              <a:t>dat</a:t>
            </a:r>
            <a:r>
              <a:rPr lang="en-US" sz="1000" dirty="0">
                <a:latin typeface="Consolas" panose="020B0609020204030204" pitchFamily="49" charset="0"/>
              </a:rPr>
              <a:t>; do</a:t>
            </a: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    # Remove offline readings / print data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grep 'Offline' ${filename} &gt; /dev/null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if [[ $? == 0 ]]; then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    echo "Removing offline data file: ${filename}"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    rm -f ${filename}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else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    echo "DATA: $(tail -n 1 ${filename})"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    fi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done</a:t>
            </a:r>
          </a:p>
          <a:p>
            <a:endParaRPr lang="en-US" sz="1000" dirty="0"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# Success!</a:t>
            </a:r>
          </a:p>
          <a:p>
            <a:r>
              <a:rPr lang="en-US" sz="1000" dirty="0">
                <a:latin typeface="Consolas" panose="020B0609020204030204" pitchFamily="49" charset="0"/>
              </a:rPr>
              <a:t>exit 0</a:t>
            </a:r>
            <a:endParaRPr lang="en-GB" sz="1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941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8797" y="211544"/>
            <a:ext cx="10174406" cy="1890397"/>
          </a:xfrm>
          <a:effectLst>
            <a:glow rad="50800">
              <a:schemeClr val="bg1"/>
            </a:glow>
          </a:effectLst>
          <a:scene3d>
            <a:camera prst="orthographicFront"/>
            <a:lightRig rig="threePt" dir="t"/>
          </a:scene3d>
          <a:sp3d/>
        </p:spPr>
        <p:txBody>
          <a:bodyPr>
            <a:normAutofit/>
          </a:bodyPr>
          <a:lstStyle/>
          <a:p>
            <a:r>
              <a:rPr lang="en-GB" sz="2800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P2T 2025: Linux Lecture 4</a:t>
            </a:r>
            <a:b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</a:br>
            <a:r>
              <a:rPr lang="en-GB" b="1" dirty="0">
                <a:effectLst>
                  <a:glow rad="38100">
                    <a:schemeClr val="bg1">
                      <a:alpha val="40000"/>
                    </a:schemeClr>
                  </a:glow>
                </a:effectLst>
              </a:rPr>
              <a:t>Bash Scripting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7000" y="5500048"/>
            <a:ext cx="6858000" cy="1276065"/>
          </a:xfrm>
          <a:effectLst/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GB" dirty="0">
                <a:effectLst>
                  <a:glow rad="12700">
                    <a:schemeClr val="bg1"/>
                  </a:glow>
                </a:effectLst>
              </a:rPr>
              <a:t>Dr Gordon Stewart</a:t>
            </a:r>
          </a:p>
          <a:p>
            <a:pPr>
              <a:spcBef>
                <a:spcPts val="600"/>
              </a:spcBef>
            </a:pPr>
            <a:r>
              <a:rPr lang="en-GB" dirty="0">
                <a:effectLst>
                  <a:glow rad="12700">
                    <a:schemeClr val="bg1"/>
                  </a:glow>
                </a:effectLst>
              </a:rPr>
              <a:t>Room 427, Kelvin Building</a:t>
            </a:r>
          </a:p>
          <a:p>
            <a:pPr>
              <a:spcBef>
                <a:spcPts val="600"/>
              </a:spcBef>
            </a:pPr>
            <a:r>
              <a:rPr lang="en-GB" dirty="0">
                <a:effectLst>
                  <a:glow rad="12700">
                    <a:schemeClr val="bg1"/>
                  </a:glow>
                </a:effectLst>
              </a:rPr>
              <a:t>gordon.stewart@glasgow.ac.uk</a:t>
            </a:r>
          </a:p>
        </p:txBody>
      </p:sp>
      <p:pic>
        <p:nvPicPr>
          <p:cNvPr id="1026" name="Picture 2" descr="xkcd: Automation&#10;https://xkcd.com/1319">
            <a:extLst>
              <a:ext uri="{FF2B5EF4-FFF2-40B4-BE49-F238E27FC236}">
                <a16:creationId xmlns:a16="http://schemas.microsoft.com/office/drawing/2014/main" id="{B624E5B3-5155-4997-BE0A-D824CDDE1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275" y="2120774"/>
            <a:ext cx="3219450" cy="325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0C12DD-9DDB-4FEF-BC26-187EAC64E2D8}"/>
              </a:ext>
            </a:extLst>
          </p:cNvPr>
          <p:cNvSpPr txBox="1"/>
          <p:nvPr/>
        </p:nvSpPr>
        <p:spPr>
          <a:xfrm rot="5400000">
            <a:off x="7208154" y="4751111"/>
            <a:ext cx="1210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latin typeface="Segoe UI" panose="020B0502040204020203" pitchFamily="34" charset="0"/>
              </a:rPr>
              <a:t>https://xkcd.com/1319</a:t>
            </a:r>
          </a:p>
        </p:txBody>
      </p:sp>
    </p:spTree>
    <p:extLst>
      <p:ext uri="{BB962C8B-B14F-4D97-AF65-F5344CB8AC3E}">
        <p14:creationId xmlns:p14="http://schemas.microsoft.com/office/powerpoint/2010/main" val="1076223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What is a shell script?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164492"/>
            <a:ext cx="11458800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dirty="0"/>
              <a:t>A </a:t>
            </a:r>
            <a:r>
              <a:rPr lang="en-GB" b="1" dirty="0"/>
              <a:t>shell script</a:t>
            </a:r>
            <a:r>
              <a:rPr lang="en-GB" dirty="0"/>
              <a:t> is a collection of commands to be run by a Linux shell’s command-line interpreter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A shell script is just a simple program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Many of the concepts and structures that you will have encountered in C or Python also apply to shell scripts</a:t>
            </a:r>
          </a:p>
          <a:p>
            <a:pPr>
              <a:lnSpc>
                <a:spcPct val="100000"/>
              </a:lnSpc>
            </a:pPr>
            <a:r>
              <a:rPr lang="en-GB" dirty="0"/>
              <a:t>Shell scripts allow you to automate common or time-consuming tasks, for example: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Backing-up files from one location to another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Running raw data files through a series of processing steps to prepare them for later use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Checking log files and issuing alerts when certain errors are encountered</a:t>
            </a:r>
            <a:endParaRPr lang="en-GB" sz="2200" dirty="0"/>
          </a:p>
          <a:p>
            <a:pPr>
              <a:lnSpc>
                <a:spcPct val="100000"/>
              </a:lnSpc>
            </a:pPr>
            <a:r>
              <a:rPr lang="en-GB" dirty="0"/>
              <a:t>Shell scripts are </a:t>
            </a:r>
            <a:r>
              <a:rPr lang="en-GB" b="1" dirty="0"/>
              <a:t>interpreted</a:t>
            </a:r>
            <a:endParaRPr lang="en-GB" dirty="0"/>
          </a:p>
          <a:p>
            <a:pPr lvl="1">
              <a:lnSpc>
                <a:spcPct val="100000"/>
              </a:lnSpc>
            </a:pPr>
            <a:r>
              <a:rPr lang="en-GB" dirty="0"/>
              <a:t>They do not need to be compiled prior to being executed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A shell script can be executed directly, provided the execute permission is set: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</a:t>
            </a:r>
            <a:r>
              <a:rPr lang="en-GB" b="1" dirty="0" err="1">
                <a:latin typeface="Consolas" panose="020B0609020204030204" pitchFamily="49" charset="0"/>
              </a:rPr>
              <a:t>chmod</a:t>
            </a:r>
            <a:r>
              <a:rPr lang="en-GB" b="1" dirty="0">
                <a:latin typeface="Consolas" panose="020B0609020204030204" pitchFamily="49" charset="0"/>
              </a:rPr>
              <a:t> </a:t>
            </a:r>
            <a:r>
              <a:rPr lang="en-GB" b="1" dirty="0" err="1">
                <a:latin typeface="Consolas" panose="020B0609020204030204" pitchFamily="49" charset="0"/>
              </a:rPr>
              <a:t>a+x</a:t>
            </a:r>
            <a:r>
              <a:rPr lang="en-GB" b="1" dirty="0">
                <a:latin typeface="Consolas" panose="020B0609020204030204" pitchFamily="49" charset="0"/>
              </a:rPr>
              <a:t> myscript.sh</a:t>
            </a:r>
          </a:p>
          <a:p>
            <a:pPr>
              <a:lnSpc>
                <a:spcPct val="100000"/>
              </a:lnSpc>
            </a:pPr>
            <a:r>
              <a:rPr lang="en-GB" dirty="0"/>
              <a:t>This course focuses on Bash scripts, but other shells offer similar functionality</a:t>
            </a:r>
          </a:p>
        </p:txBody>
      </p:sp>
    </p:spTree>
    <p:extLst>
      <p:ext uri="{BB962C8B-B14F-4D97-AF65-F5344CB8AC3E}">
        <p14:creationId xmlns:p14="http://schemas.microsoft.com/office/powerpoint/2010/main" val="4270469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Other sources of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2" y="1164492"/>
            <a:ext cx="11458800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In P2T, we just cover the basics of shell scripting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The </a:t>
            </a:r>
            <a:r>
              <a:rPr lang="en-GB" i="1" dirty="0"/>
              <a:t>Bash Scripting Guide</a:t>
            </a:r>
            <a:r>
              <a:rPr lang="en-GB" dirty="0"/>
              <a:t> issued alongside labs 3 and 4 includes everything needed for P2T</a:t>
            </a:r>
          </a:p>
          <a:p>
            <a:pPr>
              <a:lnSpc>
                <a:spcPct val="100000"/>
              </a:lnSpc>
            </a:pPr>
            <a:r>
              <a:rPr lang="en-GB" dirty="0"/>
              <a:t>Some example scripts from this lecture are accessible from </a:t>
            </a:r>
            <a:r>
              <a:rPr lang="en-GB" dirty="0" err="1"/>
              <a:t>Brutha</a:t>
            </a:r>
            <a:r>
              <a:rPr lang="en-GB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~/examples/p2t/</a:t>
            </a:r>
            <a:r>
              <a:rPr lang="en-GB" b="1" dirty="0" err="1">
                <a:latin typeface="Consolas" panose="020B0609020204030204" pitchFamily="49" charset="0"/>
              </a:rPr>
              <a:t>linux</a:t>
            </a:r>
            <a:r>
              <a:rPr lang="en-GB" b="1" dirty="0">
                <a:latin typeface="Consolas" panose="020B0609020204030204" pitchFamily="49" charset="0"/>
              </a:rPr>
              <a:t>/Lecture04</a:t>
            </a:r>
          </a:p>
          <a:p>
            <a:pPr>
              <a:lnSpc>
                <a:spcPct val="100000"/>
              </a:lnSpc>
            </a:pPr>
            <a:r>
              <a:rPr lang="en-GB" dirty="0"/>
              <a:t>The Linux Documentation Project has comprehensive guides if you want to find out more: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Bash Beginners’ Guide: </a:t>
            </a:r>
            <a:r>
              <a:rPr lang="en-GB" dirty="0">
                <a:hlinkClick r:id="rId3"/>
              </a:rPr>
              <a:t>https://tldp.org/LDP/Bash-Beginners-Guide/html/Bash-Beginners-Guide.html</a:t>
            </a:r>
            <a:endParaRPr lang="en-GB" dirty="0"/>
          </a:p>
          <a:p>
            <a:pPr lvl="1">
              <a:lnSpc>
                <a:spcPct val="100000"/>
              </a:lnSpc>
            </a:pPr>
            <a:r>
              <a:rPr lang="en-GB" dirty="0"/>
              <a:t>Advanced Bash Scripting: </a:t>
            </a:r>
            <a:r>
              <a:rPr lang="en-GB" dirty="0">
                <a:hlinkClick r:id="rId4"/>
              </a:rPr>
              <a:t>https://tldp.org/LDP/abs/html/index.html</a:t>
            </a:r>
            <a:endParaRPr lang="en-GB" dirty="0"/>
          </a:p>
          <a:p>
            <a:pPr>
              <a:lnSpc>
                <a:spcPct val="100000"/>
              </a:lnSpc>
            </a:pPr>
            <a:r>
              <a:rPr lang="en-GB" dirty="0"/>
              <a:t>Sites such as stackoverflow.com can be helpful when trying to solve specific problems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In Linux, there is often more than one way to solve a problem, so solutions you find online may be quite different to those suggested in this course</a:t>
            </a:r>
          </a:p>
          <a:p>
            <a:pPr>
              <a:lnSpc>
                <a:spcPct val="100000"/>
              </a:lnSpc>
            </a:pPr>
            <a:r>
              <a:rPr lang="en-GB" b="1" i="1" dirty="0"/>
              <a:t>Please remember to cite your sources if using material from online guides</a:t>
            </a:r>
          </a:p>
          <a:p>
            <a:pPr lvl="1"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EFC37B-9C70-ECBC-8A1A-85267306B451}"/>
              </a:ext>
            </a:extLst>
          </p:cNvPr>
          <p:cNvSpPr txBox="1"/>
          <p:nvPr/>
        </p:nvSpPr>
        <p:spPr>
          <a:xfrm>
            <a:off x="574588" y="5416904"/>
            <a:ext cx="11248770" cy="830997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>
                <a:highlight>
                  <a:srgbClr val="C0C0C0"/>
                </a:highlight>
              </a:rPr>
              <a:t>Notes on the slides formatted like this contain information or explanations which may be helpful, but which are beyond the scope of P2T.  These notes are not examinable!</a:t>
            </a:r>
            <a:endParaRPr lang="en-GB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629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A simple Bash script</a:t>
            </a:r>
          </a:p>
        </p:txBody>
      </p:sp>
      <p:sp>
        <p:nvSpPr>
          <p:cNvPr id="11" name="TextBox 10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7DEFCE31-A35E-4D92-BCC5-E4CC38782215}"/>
              </a:ext>
            </a:extLst>
          </p:cNvPr>
          <p:cNvSpPr txBox="1"/>
          <p:nvPr/>
        </p:nvSpPr>
        <p:spPr>
          <a:xfrm>
            <a:off x="368641" y="1533824"/>
            <a:ext cx="4983379" cy="39857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 comment.  Anything after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the '#' is ignored by Bash.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echo "The current directory is ${PWD}"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"It contains:"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also a comment</a:t>
            </a:r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ls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Commands can be combined on a single line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by separating them with semicolons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whoami</a:t>
            </a:r>
            <a:r>
              <a:rPr lang="en-US" sz="1100" dirty="0">
                <a:latin typeface="Consolas" panose="020B0609020204030204" pitchFamily="49" charset="0"/>
              </a:rPr>
              <a:t>; </a:t>
            </a:r>
            <a:r>
              <a:rPr lang="en-US" sz="1100" dirty="0" err="1">
                <a:latin typeface="Consolas" panose="020B0609020204030204" pitchFamily="49" charset="0"/>
              </a:rPr>
              <a:t>pwd</a:t>
            </a:r>
            <a:endParaRPr lang="en-US" sz="1100" dirty="0">
              <a:latin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Sleep for a while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1 second..."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2 seconds..."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2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"I've woken up again"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Exit with successful code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"Exiting"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  <a:endParaRPr lang="en-GB" sz="1100" dirty="0">
              <a:latin typeface="Consolas" panose="020B0609020204030204" pitchFamily="49" charset="0"/>
            </a:endParaRPr>
          </a:p>
        </p:txBody>
      </p:sp>
      <p:sp>
        <p:nvSpPr>
          <p:cNvPr id="5" name="TextBox 4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155B10A8-383A-46E4-98E6-A25CF4E31D3F}"/>
              </a:ext>
            </a:extLst>
          </p:cNvPr>
          <p:cNvSpPr txBox="1"/>
          <p:nvPr/>
        </p:nvSpPr>
        <p:spPr>
          <a:xfrm>
            <a:off x="6243359" y="4586080"/>
            <a:ext cx="5580000" cy="19543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nsolas" panose="020B0609020204030204" pitchFamily="49" charset="0"/>
              </a:rPr>
              <a:t>[gordon@brutha0 scripts]$ ./script1.sh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The current directory is /home/</a:t>
            </a:r>
            <a:r>
              <a:rPr lang="en-US" sz="1100" dirty="0" err="1">
                <a:latin typeface="Consolas" panose="020B0609020204030204" pitchFamily="49" charset="0"/>
              </a:rPr>
              <a:t>gordon</a:t>
            </a:r>
            <a:r>
              <a:rPr lang="en-US" sz="1100" dirty="0">
                <a:latin typeface="Consolas" panose="020B0609020204030204" pitchFamily="49" charset="0"/>
              </a:rPr>
              <a:t>/scripts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It contains: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script1.sh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gordon</a:t>
            </a:r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/home/</a:t>
            </a:r>
            <a:r>
              <a:rPr lang="en-US" sz="1100" dirty="0" err="1">
                <a:latin typeface="Consolas" panose="020B0609020204030204" pitchFamily="49" charset="0"/>
              </a:rPr>
              <a:t>gordon</a:t>
            </a:r>
            <a:r>
              <a:rPr lang="en-US" sz="1100" dirty="0">
                <a:latin typeface="Consolas" panose="020B0609020204030204" pitchFamily="49" charset="0"/>
              </a:rPr>
              <a:t>/scripts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Sleeping for 1 second...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Sleeping for 2 seconds...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I've woken up again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Exiting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[gordon@brutha0 scripts]$</a:t>
            </a:r>
            <a:endParaRPr lang="en-GB" sz="1100" dirty="0">
              <a:latin typeface="Consolas" panose="020B0609020204030204" pitchFamily="49" charset="0"/>
            </a:endParaRPr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4F763A1E-518F-4BB0-9C6B-77499BCD3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6194" y="5352246"/>
            <a:ext cx="6535814" cy="596167"/>
          </a:xfrm>
          <a:prstGeom prst="arc">
            <a:avLst>
              <a:gd name="adj1" fmla="val 5400000"/>
              <a:gd name="adj2" fmla="val 10806797"/>
            </a:avLst>
          </a:prstGeom>
          <a:ln w="38100">
            <a:solidFill>
              <a:schemeClr val="tx1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>
              <a:latin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0B875D-3237-47F7-AD27-E34D474E5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2197814" y="5847546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Consolas" panose="020B0609020204030204" pitchFamily="49" charset="0"/>
              </a:rPr>
              <a:t>./script1.sh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13B7AB-611D-03AA-3BFD-E41F30349D90}"/>
              </a:ext>
            </a:extLst>
          </p:cNvPr>
          <p:cNvSpPr txBox="1"/>
          <p:nvPr/>
        </p:nvSpPr>
        <p:spPr>
          <a:xfrm>
            <a:off x="644222" y="1184581"/>
            <a:ext cx="443221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1400" b="1" dirty="0">
                <a:latin typeface="Consolas" panose="020B0609020204030204" pitchFamily="49" charset="0"/>
              </a:rPr>
              <a:t>~/examples/p2t/linux/Lecture04/script1.sh</a:t>
            </a:r>
          </a:p>
        </p:txBody>
      </p:sp>
    </p:spTree>
    <p:extLst>
      <p:ext uri="{BB962C8B-B14F-4D97-AF65-F5344CB8AC3E}">
        <p14:creationId xmlns:p14="http://schemas.microsoft.com/office/powerpoint/2010/main" val="376537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The interpreter directive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6386384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A Bash script is a text file containing a series of commands</a:t>
            </a:r>
            <a:endParaRPr lang="en-GB" sz="2000" b="1" dirty="0"/>
          </a:p>
          <a:p>
            <a:pPr>
              <a:lnSpc>
                <a:spcPct val="100000"/>
              </a:lnSpc>
            </a:pPr>
            <a:r>
              <a:rPr lang="en-GB" sz="2000" dirty="0"/>
              <a:t>By convention, scripts have the </a:t>
            </a:r>
            <a:r>
              <a:rPr lang="en-GB" sz="2000" b="1" dirty="0">
                <a:latin typeface="Consolas" panose="020B0609020204030204" pitchFamily="49" charset="0"/>
              </a:rPr>
              <a:t>.</a:t>
            </a:r>
            <a:r>
              <a:rPr lang="en-GB" sz="2000" b="1" dirty="0" err="1">
                <a:latin typeface="Consolas" panose="020B0609020204030204" pitchFamily="49" charset="0"/>
              </a:rPr>
              <a:t>sh</a:t>
            </a:r>
            <a:r>
              <a:rPr lang="en-GB" sz="2000" dirty="0"/>
              <a:t> extension</a:t>
            </a:r>
            <a:endParaRPr lang="en-GB" dirty="0"/>
          </a:p>
          <a:p>
            <a:pPr>
              <a:lnSpc>
                <a:spcPct val="100000"/>
              </a:lnSpc>
            </a:pPr>
            <a:r>
              <a:rPr lang="en-GB" sz="2000" dirty="0"/>
              <a:t>The first line beginning </a:t>
            </a:r>
            <a:r>
              <a:rPr lang="en-GB" sz="2000" b="1" dirty="0">
                <a:latin typeface="Consolas" panose="020B0609020204030204" pitchFamily="49" charset="0"/>
              </a:rPr>
              <a:t>#!</a:t>
            </a:r>
            <a:r>
              <a:rPr lang="en-GB" sz="2000" dirty="0"/>
              <a:t> is the </a:t>
            </a:r>
            <a:r>
              <a:rPr lang="en-GB" sz="2000" b="1" dirty="0"/>
              <a:t>interpreter directive</a:t>
            </a:r>
            <a:endParaRPr lang="en-GB" b="1" dirty="0"/>
          </a:p>
          <a:p>
            <a:pPr lvl="1">
              <a:lnSpc>
                <a:spcPct val="100000"/>
              </a:lnSpc>
            </a:pPr>
            <a:r>
              <a:rPr lang="en-GB" dirty="0"/>
              <a:t>Tells Linux which program to use to run the script</a:t>
            </a:r>
          </a:p>
          <a:p>
            <a:pPr lvl="1"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#!</a:t>
            </a:r>
            <a:r>
              <a:rPr lang="en-GB" dirty="0"/>
              <a:t> is actually a two-byte “magic number” which identifies the file as an executable script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Sometimes called the </a:t>
            </a:r>
            <a:r>
              <a:rPr lang="en-GB" b="1" dirty="0"/>
              <a:t>shebang</a:t>
            </a:r>
            <a:r>
              <a:rPr lang="en-GB" dirty="0"/>
              <a:t>, </a:t>
            </a:r>
            <a:r>
              <a:rPr lang="en-GB" b="1" dirty="0"/>
              <a:t>sha-bang</a:t>
            </a:r>
            <a:r>
              <a:rPr lang="en-GB" dirty="0"/>
              <a:t>, </a:t>
            </a:r>
            <a:r>
              <a:rPr lang="en-GB" b="1" dirty="0"/>
              <a:t>hash-bang </a:t>
            </a:r>
            <a:r>
              <a:rPr lang="en-GB" dirty="0"/>
              <a:t>or </a:t>
            </a:r>
            <a:r>
              <a:rPr lang="en-GB" b="1" dirty="0"/>
              <a:t>hash-pling</a:t>
            </a:r>
            <a:r>
              <a:rPr lang="en-GB" dirty="0"/>
              <a:t>…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Effectively this tells Linux to run:</a:t>
            </a:r>
          </a:p>
          <a:p>
            <a:pPr marL="457200" lvl="1" indent="0" defTabSz="722313">
              <a:lnSpc>
                <a:spcPct val="100000"/>
              </a:lnSpc>
              <a:buNone/>
            </a:pPr>
            <a:r>
              <a:rPr lang="en-GB" b="1" dirty="0">
                <a:latin typeface="Consolas" panose="020B0609020204030204" pitchFamily="49" charset="0"/>
              </a:rPr>
              <a:t>	/bin/bash script.sh</a:t>
            </a:r>
          </a:p>
          <a:p>
            <a:pPr>
              <a:lnSpc>
                <a:spcPct val="100000"/>
              </a:lnSpc>
            </a:pPr>
            <a:r>
              <a:rPr lang="en-GB" sz="2000" dirty="0"/>
              <a:t>All Bash scripts should start with this line:</a:t>
            </a:r>
          </a:p>
          <a:p>
            <a:pPr marL="0" indent="0">
              <a:lnSpc>
                <a:spcPct val="100000"/>
              </a:lnSpc>
              <a:buNone/>
              <a:tabLst>
                <a:tab pos="676275" algn="l"/>
              </a:tabLst>
            </a:pPr>
            <a:r>
              <a:rPr lang="en-GB" sz="2000" dirty="0"/>
              <a:t>	</a:t>
            </a:r>
            <a:r>
              <a:rPr lang="en-GB" sz="2000" b="1" dirty="0">
                <a:latin typeface="Consolas" panose="020B0609020204030204" pitchFamily="49" charset="0"/>
              </a:rPr>
              <a:t>#! /bin/bash</a:t>
            </a:r>
          </a:p>
          <a:p>
            <a:pPr marL="0" indent="0">
              <a:lnSpc>
                <a:spcPct val="100000"/>
              </a:lnSpc>
              <a:buNone/>
            </a:pPr>
            <a:endParaRPr lang="en-GB" sz="2000" dirty="0"/>
          </a:p>
        </p:txBody>
      </p:sp>
      <p:sp>
        <p:nvSpPr>
          <p:cNvPr id="5" name="TextBox 4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ECE006DA-47D3-43C4-84BF-BC79EDB62683}"/>
              </a:ext>
            </a:extLst>
          </p:cNvPr>
          <p:cNvSpPr txBox="1"/>
          <p:nvPr/>
        </p:nvSpPr>
        <p:spPr>
          <a:xfrm>
            <a:off x="6977447" y="1436147"/>
            <a:ext cx="4983379" cy="39857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 comment.  Anything after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the '#' is ignored by Bash.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echo "The current directory is ${PWD}"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"It contains:"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also a comment</a:t>
            </a:r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ls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Commands can be combined on a single line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by separating them with semicolons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whoami</a:t>
            </a:r>
            <a:r>
              <a:rPr lang="en-US" sz="1100" dirty="0">
                <a:latin typeface="Consolas" panose="020B0609020204030204" pitchFamily="49" charset="0"/>
              </a:rPr>
              <a:t>; </a:t>
            </a:r>
            <a:r>
              <a:rPr lang="en-US" sz="1100" dirty="0" err="1">
                <a:latin typeface="Consolas" panose="020B0609020204030204" pitchFamily="49" charset="0"/>
              </a:rPr>
              <a:t>pwd</a:t>
            </a:r>
            <a:endParaRPr lang="en-US" sz="1100" dirty="0">
              <a:latin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Sleep for a while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1 second..."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2 seconds..."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2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"I've woken up again"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Exit with successful code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"Exiting"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  <a:endParaRPr lang="en-GB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941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Comments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6386384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As in C, it may be useful to include comments in your code to help a reader understand it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Emphasis not on </a:t>
            </a:r>
            <a:r>
              <a:rPr lang="en-GB" i="1" dirty="0"/>
              <a:t>what </a:t>
            </a:r>
            <a:r>
              <a:rPr lang="en-GB" dirty="0"/>
              <a:t>the code does, but </a:t>
            </a:r>
            <a:r>
              <a:rPr lang="en-GB" i="1" dirty="0"/>
              <a:t>why</a:t>
            </a:r>
            <a:endParaRPr lang="en-GB" dirty="0"/>
          </a:p>
          <a:p>
            <a:pPr>
              <a:lnSpc>
                <a:spcPct val="100000"/>
              </a:lnSpc>
            </a:pPr>
            <a:r>
              <a:rPr lang="en-GB" sz="2000" dirty="0"/>
              <a:t>A comment in Bash begins with the hash (</a:t>
            </a:r>
            <a:r>
              <a:rPr lang="en-GB" sz="2000" b="1" dirty="0">
                <a:latin typeface="Consolas" panose="020B0609020204030204" pitchFamily="49" charset="0"/>
              </a:rPr>
              <a:t>#</a:t>
            </a:r>
            <a:r>
              <a:rPr lang="en-GB" sz="2000" dirty="0"/>
              <a:t>) character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Comments can begin at the start of a line, or in the middle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Everything after the </a:t>
            </a:r>
            <a:r>
              <a:rPr lang="en-GB" sz="1800" b="1" dirty="0">
                <a:latin typeface="Consolas" panose="020B0609020204030204" pitchFamily="49" charset="0"/>
              </a:rPr>
              <a:t>#</a:t>
            </a:r>
            <a:r>
              <a:rPr lang="en-GB" dirty="0"/>
              <a:t> is ignored</a:t>
            </a:r>
          </a:p>
          <a:p>
            <a:pPr>
              <a:lnSpc>
                <a:spcPct val="100000"/>
              </a:lnSpc>
            </a:pPr>
            <a:r>
              <a:rPr lang="en-GB" dirty="0"/>
              <a:t>Comments cannot come before the interpreter directive</a:t>
            </a:r>
          </a:p>
          <a:p>
            <a:pPr>
              <a:lnSpc>
                <a:spcPct val="100000"/>
              </a:lnSpc>
            </a:pPr>
            <a:r>
              <a:rPr lang="en-GB" b="1" i="1" dirty="0"/>
              <a:t>Please remember to cite your sources if using material from elsewhere</a:t>
            </a:r>
            <a:endParaRPr lang="en-GB" dirty="0"/>
          </a:p>
          <a:p>
            <a:pPr marL="0" indent="0">
              <a:lnSpc>
                <a:spcPct val="100000"/>
              </a:lnSpc>
              <a:buNone/>
            </a:pPr>
            <a:endParaRPr lang="en-GB" sz="2000" dirty="0"/>
          </a:p>
        </p:txBody>
      </p:sp>
      <p:sp>
        <p:nvSpPr>
          <p:cNvPr id="5" name="TextBox 4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7E77C291-03E4-4E01-B824-8A3D16069952}"/>
              </a:ext>
            </a:extLst>
          </p:cNvPr>
          <p:cNvSpPr txBox="1"/>
          <p:nvPr/>
        </p:nvSpPr>
        <p:spPr>
          <a:xfrm>
            <a:off x="6977447" y="1436147"/>
            <a:ext cx="4983379" cy="39857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 comment.  Anything after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the '#' is ignored by Bash.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echo "The current directory is ${PWD}"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"It contains:"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also a comment</a:t>
            </a:r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ls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Commands can be combined on a single line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by separating them with semicolons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whoami</a:t>
            </a:r>
            <a:r>
              <a:rPr lang="en-US" sz="1100" dirty="0">
                <a:latin typeface="Consolas" panose="020B0609020204030204" pitchFamily="49" charset="0"/>
              </a:rPr>
              <a:t>; </a:t>
            </a:r>
            <a:r>
              <a:rPr lang="en-US" sz="1100" dirty="0" err="1">
                <a:latin typeface="Consolas" panose="020B0609020204030204" pitchFamily="49" charset="0"/>
              </a:rPr>
              <a:t>pwd</a:t>
            </a:r>
            <a:endParaRPr lang="en-US" sz="1100" dirty="0">
              <a:latin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Sleep for a while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1 second..."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2 seconds..."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2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"I've woken up again"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Exit with successful code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"Exiting"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  <a:endParaRPr lang="en-GB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313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Exit codes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6386384" cy="50124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In Linux, programs and scripts can return a numerical value when they finish which lets them report success or failure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In C, </a:t>
            </a:r>
            <a:r>
              <a:rPr lang="en-GB" b="1" dirty="0">
                <a:latin typeface="Consolas" panose="020B0609020204030204" pitchFamily="49" charset="0"/>
              </a:rPr>
              <a:t>return 0</a:t>
            </a:r>
            <a:r>
              <a:rPr lang="en-GB" dirty="0"/>
              <a:t> at the end of the </a:t>
            </a:r>
            <a:r>
              <a:rPr lang="en-GB" b="1" dirty="0">
                <a:latin typeface="Consolas" panose="020B0609020204030204" pitchFamily="49" charset="0"/>
              </a:rPr>
              <a:t>main</a:t>
            </a:r>
            <a:r>
              <a:rPr lang="en-GB" dirty="0"/>
              <a:t> function</a:t>
            </a:r>
          </a:p>
          <a:p>
            <a:pPr>
              <a:lnSpc>
                <a:spcPct val="100000"/>
              </a:lnSpc>
            </a:pPr>
            <a:r>
              <a:rPr lang="en-GB" sz="2000" b="1" dirty="0">
                <a:latin typeface="Consolas" panose="020B0609020204030204" pitchFamily="49" charset="0"/>
              </a:rPr>
              <a:t>0</a:t>
            </a:r>
            <a:r>
              <a:rPr lang="en-GB" sz="2000" dirty="0"/>
              <a:t> is used to indicate success, and any non-zero value indicates a lack of success (e.g. a problem or error)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Different return codes can be used to distinguish between different outcomes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Usually documented in a command’s manual pages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In Linux, the acceptable range is </a:t>
            </a:r>
            <a:r>
              <a:rPr lang="en-GB" b="1" dirty="0">
                <a:latin typeface="Consolas" panose="020B0609020204030204" pitchFamily="49" charset="0"/>
              </a:rPr>
              <a:t>0</a:t>
            </a:r>
            <a:r>
              <a:rPr lang="en-GB" dirty="0"/>
              <a:t> to </a:t>
            </a:r>
            <a:r>
              <a:rPr lang="en-GB" b="1" dirty="0">
                <a:latin typeface="Consolas" panose="020B0609020204030204" pitchFamily="49" charset="0"/>
              </a:rPr>
              <a:t>255</a:t>
            </a:r>
          </a:p>
          <a:p>
            <a:pPr>
              <a:lnSpc>
                <a:spcPct val="100000"/>
              </a:lnSpc>
            </a:pPr>
            <a:r>
              <a:rPr lang="en-GB" dirty="0"/>
              <a:t>In Bash, we can </a:t>
            </a:r>
            <a:r>
              <a:rPr lang="en-GB" b="1" dirty="0">
                <a:latin typeface="Consolas" panose="020B0609020204030204" pitchFamily="49" charset="0"/>
              </a:rPr>
              <a:t>exit</a:t>
            </a:r>
            <a:r>
              <a:rPr lang="en-GB" dirty="0"/>
              <a:t> with a return code using the exit command:</a:t>
            </a:r>
          </a:p>
          <a:p>
            <a:pPr marL="0" indent="0">
              <a:lnSpc>
                <a:spcPct val="100000"/>
              </a:lnSpc>
              <a:buNone/>
              <a:tabLst>
                <a:tab pos="666750" algn="l"/>
              </a:tabLst>
            </a:pPr>
            <a:r>
              <a:rPr lang="en-GB" b="1" dirty="0">
                <a:latin typeface="Consolas" panose="020B0609020204030204" pitchFamily="49" charset="0"/>
              </a:rPr>
              <a:t>	</a:t>
            </a:r>
            <a:r>
              <a:rPr lang="en-GB" sz="2000" b="1" dirty="0">
                <a:latin typeface="Consolas" panose="020B0609020204030204" pitchFamily="49" charset="0"/>
              </a:rPr>
              <a:t>exit 123</a:t>
            </a:r>
          </a:p>
          <a:p>
            <a:pPr>
              <a:lnSpc>
                <a:spcPct val="100000"/>
              </a:lnSpc>
              <a:tabLst>
                <a:tab pos="666750" algn="l"/>
              </a:tabLst>
            </a:pPr>
            <a:r>
              <a:rPr lang="en-GB" dirty="0"/>
              <a:t>We can check this value using the special variable </a:t>
            </a:r>
            <a:r>
              <a:rPr lang="en-GB" b="1" dirty="0">
                <a:latin typeface="Consolas" panose="020B0609020204030204" pitchFamily="49" charset="0"/>
              </a:rPr>
              <a:t>$?</a:t>
            </a:r>
          </a:p>
          <a:p>
            <a:pPr marL="0" indent="0">
              <a:lnSpc>
                <a:spcPct val="100000"/>
              </a:lnSpc>
              <a:buNone/>
              <a:tabLst>
                <a:tab pos="666750" algn="l"/>
              </a:tabLst>
            </a:pPr>
            <a:endParaRPr lang="en-GB" sz="2000" b="1" dirty="0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endParaRPr lang="en-GB" dirty="0"/>
          </a:p>
          <a:p>
            <a:pPr marL="0" indent="0">
              <a:lnSpc>
                <a:spcPct val="100000"/>
              </a:lnSpc>
              <a:buNone/>
            </a:pPr>
            <a:endParaRPr lang="en-GB" sz="2000" dirty="0"/>
          </a:p>
        </p:txBody>
      </p:sp>
      <p:sp>
        <p:nvSpPr>
          <p:cNvPr id="5" name="TextBox 4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7E77C291-03E4-4E01-B824-8A3D16069952}"/>
              </a:ext>
            </a:extLst>
          </p:cNvPr>
          <p:cNvSpPr txBox="1"/>
          <p:nvPr/>
        </p:nvSpPr>
        <p:spPr>
          <a:xfrm>
            <a:off x="6977447" y="1436147"/>
            <a:ext cx="4983379" cy="39857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 comment.  Anything after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the '#' is ignored by Bash.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echo "The current directory is ${PWD}"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"It contains:"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also a comment</a:t>
            </a:r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ls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Commands can be combined on a single line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by separating them with semicolons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whoami</a:t>
            </a:r>
            <a:r>
              <a:rPr lang="en-US" sz="1100" dirty="0">
                <a:latin typeface="Consolas" panose="020B0609020204030204" pitchFamily="49" charset="0"/>
              </a:rPr>
              <a:t>; </a:t>
            </a:r>
            <a:r>
              <a:rPr lang="en-US" sz="1100" dirty="0" err="1">
                <a:latin typeface="Consolas" panose="020B0609020204030204" pitchFamily="49" charset="0"/>
              </a:rPr>
              <a:t>pwd</a:t>
            </a:r>
            <a:endParaRPr lang="en-US" sz="1100" dirty="0">
              <a:latin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Sleep for a while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1 second..."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2 seconds..."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2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"I've woken up again"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Exit with successful code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"Exiting"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  <a:endParaRPr lang="en-GB" sz="11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209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E78D-4079-4242-B3BF-BD5B9380A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643" y="365125"/>
            <a:ext cx="10515600" cy="596167"/>
          </a:xfrm>
        </p:spPr>
        <p:txBody>
          <a:bodyPr>
            <a:normAutofit fontScale="90000"/>
          </a:bodyPr>
          <a:lstStyle/>
          <a:p>
            <a:r>
              <a:rPr lang="en-GB" dirty="0"/>
              <a:t>Running a script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EB05B-3DD1-41E4-A198-0AE3FE362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644" y="1164492"/>
            <a:ext cx="6386384" cy="542577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/>
              <a:t>Several common ways to run a script: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dirty="0">
                <a:latin typeface="Consolas" panose="020B0609020204030204" pitchFamily="49" charset="0"/>
              </a:rPr>
              <a:t>	</a:t>
            </a:r>
            <a:r>
              <a:rPr lang="en-GB" b="1" dirty="0">
                <a:latin typeface="Consolas" panose="020B0609020204030204" pitchFamily="49" charset="0"/>
              </a:rPr>
              <a:t>source script.sh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GB" sz="2000" b="1" dirty="0">
                <a:latin typeface="Consolas" panose="020B0609020204030204" pitchFamily="49" charset="0"/>
              </a:rPr>
              <a:t>	</a:t>
            </a:r>
            <a:r>
              <a:rPr lang="en-GB" sz="2000" b="1" dirty="0" err="1">
                <a:latin typeface="Consolas" panose="020B0609020204030204" pitchFamily="49" charset="0"/>
              </a:rPr>
              <a:t>chmod</a:t>
            </a:r>
            <a:r>
              <a:rPr lang="en-GB" sz="2000" b="1" dirty="0">
                <a:latin typeface="Consolas" panose="020B0609020204030204" pitchFamily="49" charset="0"/>
              </a:rPr>
              <a:t> </a:t>
            </a:r>
            <a:r>
              <a:rPr lang="en-GB" sz="2000" b="1" dirty="0" err="1">
                <a:latin typeface="Consolas" panose="020B0609020204030204" pitchFamily="49" charset="0"/>
              </a:rPr>
              <a:t>a+x</a:t>
            </a:r>
            <a:r>
              <a:rPr lang="en-GB" sz="2000" b="1" dirty="0">
                <a:latin typeface="Consolas" panose="020B0609020204030204" pitchFamily="49" charset="0"/>
              </a:rPr>
              <a:t> script.sh</a:t>
            </a:r>
            <a:r>
              <a:rPr lang="en-GB" sz="2000" dirty="0"/>
              <a:t> then </a:t>
            </a:r>
            <a:r>
              <a:rPr lang="en-GB" sz="2000" b="1" dirty="0">
                <a:latin typeface="Consolas" panose="020B0609020204030204" pitchFamily="49" charset="0"/>
              </a:rPr>
              <a:t>./script.sh</a:t>
            </a:r>
            <a:endParaRPr lang="en-GB" sz="2000" dirty="0"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GB" b="1" dirty="0">
                <a:latin typeface="Consolas" panose="020B0609020204030204" pitchFamily="49" charset="0"/>
              </a:rPr>
              <a:t>source</a:t>
            </a:r>
            <a:r>
              <a:rPr lang="en-GB" dirty="0"/>
              <a:t> runs the commands one by one in the current shell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The script does not need to be executable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This can be used to modify the running environment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This can be dangerous as variables in your current session may be overwritten, and an </a:t>
            </a:r>
            <a:r>
              <a:rPr lang="en-GB" b="1" dirty="0">
                <a:latin typeface="Consolas" panose="020B0609020204030204" pitchFamily="49" charset="0"/>
              </a:rPr>
              <a:t>exit</a:t>
            </a:r>
            <a:r>
              <a:rPr lang="en-GB" dirty="0"/>
              <a:t> command will end your current session</a:t>
            </a:r>
          </a:p>
          <a:p>
            <a:pPr>
              <a:lnSpc>
                <a:spcPct val="100000"/>
              </a:lnSpc>
            </a:pPr>
            <a:r>
              <a:rPr lang="en-GB" dirty="0"/>
              <a:t>Making the script executable with </a:t>
            </a:r>
            <a:r>
              <a:rPr lang="en-GB" b="1" dirty="0" err="1">
                <a:latin typeface="Consolas" panose="020B0609020204030204" pitchFamily="49" charset="0"/>
              </a:rPr>
              <a:t>chmod</a:t>
            </a:r>
            <a:r>
              <a:rPr lang="en-GB" dirty="0"/>
              <a:t> and running it as </a:t>
            </a:r>
            <a:r>
              <a:rPr lang="en-GB" b="1" dirty="0">
                <a:latin typeface="Consolas" panose="020B0609020204030204" pitchFamily="49" charset="0"/>
              </a:rPr>
              <a:t>./script.sh</a:t>
            </a:r>
            <a:r>
              <a:rPr lang="en-GB" dirty="0"/>
              <a:t> forks a new process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/>
          </a:p>
        </p:txBody>
      </p:sp>
      <p:sp>
        <p:nvSpPr>
          <p:cNvPr id="4" name="TextBox 3" descr="Example terminal output illustrating use of commands introduced in this slide">
            <a:extLst>
              <a:ext uri="{FF2B5EF4-FFF2-40B4-BE49-F238E27FC236}">
                <a16:creationId xmlns:a16="http://schemas.microsoft.com/office/drawing/2014/main" id="{FD0BEE30-5D0C-4020-9A9A-894D4CFFCF86}"/>
              </a:ext>
            </a:extLst>
          </p:cNvPr>
          <p:cNvSpPr txBox="1"/>
          <p:nvPr/>
        </p:nvSpPr>
        <p:spPr>
          <a:xfrm>
            <a:off x="6977447" y="1436147"/>
            <a:ext cx="4983379" cy="39857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#! /bin/bash</a:t>
            </a:r>
          </a:p>
          <a:p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 comment.  Anything after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the '#' is ignored by Bash.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echo "The current directory is ${PWD}"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"It contains:"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This is also a comment</a:t>
            </a:r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</a:rPr>
              <a:t>ls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Commands can be combined on a single line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by separating them with semicolons</a:t>
            </a:r>
          </a:p>
          <a:p>
            <a:r>
              <a:rPr lang="en-US" sz="1100" dirty="0" err="1">
                <a:latin typeface="Consolas" panose="020B0609020204030204" pitchFamily="49" charset="0"/>
              </a:rPr>
              <a:t>whoami</a:t>
            </a:r>
            <a:r>
              <a:rPr lang="en-US" sz="1100" dirty="0">
                <a:latin typeface="Consolas" panose="020B0609020204030204" pitchFamily="49" charset="0"/>
              </a:rPr>
              <a:t>; </a:t>
            </a:r>
            <a:r>
              <a:rPr lang="en-US" sz="1100" dirty="0" err="1">
                <a:latin typeface="Consolas" panose="020B0609020204030204" pitchFamily="49" charset="0"/>
              </a:rPr>
              <a:t>pwd</a:t>
            </a:r>
            <a:endParaRPr lang="en-US" sz="1100" dirty="0">
              <a:latin typeface="Consolas" panose="020B0609020204030204" pitchFamily="49" charset="0"/>
            </a:endParaRP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Sleep for a while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1 second..."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1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"Sleeping for 2 seconds..."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sleep 2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"I've woken up again"</a:t>
            </a:r>
          </a:p>
          <a:p>
            <a:endParaRPr lang="en-US" sz="1100" dirty="0"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 Exit with successful code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echo "Exiting"</a:t>
            </a:r>
          </a:p>
          <a:p>
            <a:r>
              <a:rPr lang="en-US" sz="1100" dirty="0">
                <a:latin typeface="Consolas" panose="020B0609020204030204" pitchFamily="49" charset="0"/>
              </a:rPr>
              <a:t>exit 0</a:t>
            </a:r>
            <a:endParaRPr lang="en-GB" sz="1100" dirty="0"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C2D62F-2E9B-02D5-EB6F-DD4A90C182B8}"/>
              </a:ext>
            </a:extLst>
          </p:cNvPr>
          <p:cNvSpPr txBox="1"/>
          <p:nvPr/>
        </p:nvSpPr>
        <p:spPr>
          <a:xfrm>
            <a:off x="566351" y="5672277"/>
            <a:ext cx="5529649" cy="707886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You may also see </a:t>
            </a:r>
            <a:r>
              <a:rPr lang="en-GB" sz="2000" b="1" dirty="0">
                <a:latin typeface="Consolas" panose="020B0609020204030204" pitchFamily="49" charset="0"/>
                <a:cs typeface="Segoe UI" panose="020B0502040204020203" pitchFamily="34" charset="0"/>
              </a:rPr>
              <a:t>.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used as an alternative to </a:t>
            </a:r>
            <a:r>
              <a:rPr lang="en-GB" sz="2000" b="1" dirty="0">
                <a:latin typeface="Consolas" panose="020B0609020204030204" pitchFamily="49" charset="0"/>
                <a:cs typeface="Segoe UI" panose="020B0502040204020203" pitchFamily="34" charset="0"/>
              </a:rPr>
              <a:t>source</a:t>
            </a:r>
            <a:r>
              <a:rPr lang="en-GB" sz="2000" dirty="0">
                <a:latin typeface="Segoe UI" panose="020B0502040204020203" pitchFamily="34" charset="0"/>
                <a:cs typeface="Segoe UI" panose="020B0502040204020203" pitchFamily="34" charset="0"/>
              </a:rPr>
              <a:t> online, but we will not use this in P2T</a:t>
            </a:r>
          </a:p>
        </p:txBody>
      </p:sp>
    </p:spTree>
    <p:extLst>
      <p:ext uri="{BB962C8B-B14F-4D97-AF65-F5344CB8AC3E}">
        <p14:creationId xmlns:p14="http://schemas.microsoft.com/office/powerpoint/2010/main" val="1633261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15065</TotalTime>
  <Words>4728</Words>
  <Application>Microsoft Office PowerPoint</Application>
  <PresentationFormat>Widescreen</PresentationFormat>
  <Paragraphs>677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Segoe UI</vt:lpstr>
      <vt:lpstr>Consolas</vt:lpstr>
      <vt:lpstr>Wingdings</vt:lpstr>
      <vt:lpstr>Office Theme</vt:lpstr>
      <vt:lpstr>P2T 2025: Linux Lecture 4 Bash Scripting</vt:lpstr>
      <vt:lpstr>Part 1:  Simple Scripts</vt:lpstr>
      <vt:lpstr>What is a shell script?</vt:lpstr>
      <vt:lpstr>Other sources of information</vt:lpstr>
      <vt:lpstr>A simple Bash script</vt:lpstr>
      <vt:lpstr>The interpreter directive</vt:lpstr>
      <vt:lpstr>Comments</vt:lpstr>
      <vt:lpstr>Exit codes</vt:lpstr>
      <vt:lpstr>Running a script</vt:lpstr>
      <vt:lpstr>A simple Bash script: what does it do?</vt:lpstr>
      <vt:lpstr>Case study: data logger</vt:lpstr>
      <vt:lpstr>Part 2:  Variables</vt:lpstr>
      <vt:lpstr>Variables</vt:lpstr>
      <vt:lpstr>Special variables</vt:lpstr>
      <vt:lpstr>Example: special variables</vt:lpstr>
      <vt:lpstr>Part 3:  Conditional Statements and Tests</vt:lpstr>
      <vt:lpstr>Conditional statement: if</vt:lpstr>
      <vt:lpstr>Conditional tests</vt:lpstr>
      <vt:lpstr>Example: conditionals</vt:lpstr>
      <vt:lpstr>Part 4:  Ranges and Lists (and Arrays)</vt:lpstr>
      <vt:lpstr>Ranges</vt:lpstr>
      <vt:lpstr>Lists</vt:lpstr>
      <vt:lpstr>Arrays</vt:lpstr>
      <vt:lpstr>Part 5:  for Loops</vt:lpstr>
      <vt:lpstr>Loops: for</vt:lpstr>
      <vt:lpstr>Example: for</vt:lpstr>
      <vt:lpstr>Summary</vt:lpstr>
      <vt:lpstr>Case study: final script</vt:lpstr>
      <vt:lpstr>P2T 2025: Linux Lecture 4 Bash Scripting</vt:lpstr>
    </vt:vector>
  </TitlesOfParts>
  <Company>University of Glasgow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P2T: Linux Lecture 4</dc:title>
  <dc:creator>Gordon Stewart</dc:creator>
  <cp:lastModifiedBy>Gordon Stewart</cp:lastModifiedBy>
  <cp:revision>723</cp:revision>
  <dcterms:created xsi:type="dcterms:W3CDTF">2017-02-07T20:18:23Z</dcterms:created>
  <dcterms:modified xsi:type="dcterms:W3CDTF">2025-02-11T09:27:45Z</dcterms:modified>
</cp:coreProperties>
</file>

<file path=docProps/thumbnail.jpeg>
</file>